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7" r:id="rId2"/>
    <p:sldId id="390" r:id="rId3"/>
    <p:sldId id="391" r:id="rId4"/>
    <p:sldId id="375" r:id="rId5"/>
    <p:sldId id="385" r:id="rId6"/>
    <p:sldId id="386" r:id="rId7"/>
    <p:sldId id="376" r:id="rId8"/>
    <p:sldId id="392" r:id="rId9"/>
    <p:sldId id="387" r:id="rId10"/>
    <p:sldId id="377" r:id="rId11"/>
    <p:sldId id="378" r:id="rId12"/>
    <p:sldId id="379" r:id="rId13"/>
    <p:sldId id="269" r:id="rId14"/>
    <p:sldId id="381" r:id="rId15"/>
    <p:sldId id="380" r:id="rId16"/>
    <p:sldId id="383" r:id="rId17"/>
    <p:sldId id="384" r:id="rId18"/>
    <p:sldId id="395" r:id="rId19"/>
    <p:sldId id="396" r:id="rId20"/>
    <p:sldId id="389" r:id="rId21"/>
    <p:sldId id="393" r:id="rId22"/>
    <p:sldId id="3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1" autoAdjust="0"/>
    <p:restoredTop sz="94604" autoAdjust="0"/>
  </p:normalViewPr>
  <p:slideViewPr>
    <p:cSldViewPr snapToGrid="0" showGuides="1">
      <p:cViewPr varScale="1">
        <p:scale>
          <a:sx n="86" d="100"/>
          <a:sy n="86" d="100"/>
        </p:scale>
        <p:origin x="-30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9864F-DE6D-43B5-AA4D-E0CC9B632A71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46B4F-2876-4713-96EB-03029B7D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5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6B4F-2876-4713-96EB-03029B7D50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0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9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-1828011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6342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994616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-3778577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8395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-3778577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-5703062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-1846145" y="54524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846145" y="-2280703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81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2281382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189656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416463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293435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416463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45654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0348895" y="54524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348895" y="-2280703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10357962" y="15858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68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949825" y="3814763"/>
            <a:ext cx="2774950" cy="30432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850900" y="3814763"/>
            <a:ext cx="4341100" cy="30432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03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31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444148" y="0"/>
            <a:ext cx="2443163" cy="357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887804" y="0"/>
            <a:ext cx="2443163" cy="357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83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04088" y="0"/>
            <a:ext cx="4887912" cy="3279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5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87912" cy="3279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865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644571" y="0"/>
            <a:ext cx="75474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38169" y="322113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38169" y="4675202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598828" y="2498657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19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207766" cy="6095551"/>
          </a:xfrm>
          <a:custGeom>
            <a:avLst/>
            <a:gdLst>
              <a:gd name="connsiteX0" fmla="*/ 0 w 12207766"/>
              <a:gd name="connsiteY0" fmla="*/ 0 h 5947636"/>
              <a:gd name="connsiteX1" fmla="*/ 12192000 w 12207766"/>
              <a:gd name="connsiteY1" fmla="*/ 0 h 5947636"/>
              <a:gd name="connsiteX2" fmla="*/ 12207766 w 12207766"/>
              <a:gd name="connsiteY2" fmla="*/ 2995448 h 5947636"/>
              <a:gd name="connsiteX3" fmla="*/ 3200399 w 12207766"/>
              <a:gd name="connsiteY3" fmla="*/ 5943600 h 5947636"/>
              <a:gd name="connsiteX4" fmla="*/ 0 w 12207766"/>
              <a:gd name="connsiteY4" fmla="*/ 5108028 h 5947636"/>
              <a:gd name="connsiteX0" fmla="*/ 0 w 12207766"/>
              <a:gd name="connsiteY0" fmla="*/ 0 h 6096859"/>
              <a:gd name="connsiteX1" fmla="*/ 12192000 w 12207766"/>
              <a:gd name="connsiteY1" fmla="*/ 0 h 6096859"/>
              <a:gd name="connsiteX2" fmla="*/ 12207766 w 12207766"/>
              <a:gd name="connsiteY2" fmla="*/ 2995448 h 6096859"/>
              <a:gd name="connsiteX3" fmla="*/ 3230379 w 12207766"/>
              <a:gd name="connsiteY3" fmla="*/ 6093502 h 6096859"/>
              <a:gd name="connsiteX4" fmla="*/ 0 w 12207766"/>
              <a:gd name="connsiteY4" fmla="*/ 5108028 h 6096859"/>
              <a:gd name="connsiteX5" fmla="*/ 0 w 12207766"/>
              <a:gd name="connsiteY5" fmla="*/ 0 h 6096859"/>
              <a:gd name="connsiteX0" fmla="*/ 0 w 12207766"/>
              <a:gd name="connsiteY0" fmla="*/ 0 h 6095837"/>
              <a:gd name="connsiteX1" fmla="*/ 12192000 w 12207766"/>
              <a:gd name="connsiteY1" fmla="*/ 0 h 6095837"/>
              <a:gd name="connsiteX2" fmla="*/ 12207766 w 12207766"/>
              <a:gd name="connsiteY2" fmla="*/ 2995448 h 6095837"/>
              <a:gd name="connsiteX3" fmla="*/ 3230379 w 12207766"/>
              <a:gd name="connsiteY3" fmla="*/ 6093502 h 6095837"/>
              <a:gd name="connsiteX4" fmla="*/ 0 w 12207766"/>
              <a:gd name="connsiteY4" fmla="*/ 4718284 h 6095837"/>
              <a:gd name="connsiteX5" fmla="*/ 0 w 12207766"/>
              <a:gd name="connsiteY5" fmla="*/ 0 h 6095837"/>
              <a:gd name="connsiteX0" fmla="*/ 0 w 12207766"/>
              <a:gd name="connsiteY0" fmla="*/ 0 h 6095551"/>
              <a:gd name="connsiteX1" fmla="*/ 12192000 w 12207766"/>
              <a:gd name="connsiteY1" fmla="*/ 0 h 6095551"/>
              <a:gd name="connsiteX2" fmla="*/ 12207766 w 12207766"/>
              <a:gd name="connsiteY2" fmla="*/ 2995448 h 6095551"/>
              <a:gd name="connsiteX3" fmla="*/ 3230379 w 12207766"/>
              <a:gd name="connsiteY3" fmla="*/ 6093502 h 6095551"/>
              <a:gd name="connsiteX4" fmla="*/ 0 w 12207766"/>
              <a:gd name="connsiteY4" fmla="*/ 4718284 h 6095551"/>
              <a:gd name="connsiteX5" fmla="*/ 0 w 12207766"/>
              <a:gd name="connsiteY5" fmla="*/ 0 h 609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5551">
                <a:moveTo>
                  <a:pt x="0" y="0"/>
                </a:moveTo>
                <a:lnTo>
                  <a:pt x="12192000" y="0"/>
                </a:lnTo>
                <a:cubicBezTo>
                  <a:pt x="12197255" y="998483"/>
                  <a:pt x="12202511" y="1996965"/>
                  <a:pt x="12207766" y="2995448"/>
                </a:cubicBezTo>
                <a:cubicBezTo>
                  <a:pt x="12206015" y="2969172"/>
                  <a:pt x="3232130" y="6119778"/>
                  <a:pt x="3230379" y="6093502"/>
                </a:cubicBezTo>
                <a:cubicBezTo>
                  <a:pt x="3267165" y="6156563"/>
                  <a:pt x="8184" y="4743354"/>
                  <a:pt x="0" y="471828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032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 rot="549907">
            <a:off x="7025505" y="1984655"/>
            <a:ext cx="1321208" cy="2312307"/>
          </a:xfrm>
          <a:custGeom>
            <a:avLst/>
            <a:gdLst>
              <a:gd name="connsiteX0" fmla="*/ 0 w 1235810"/>
              <a:gd name="connsiteY0" fmla="*/ 0 h 2171712"/>
              <a:gd name="connsiteX1" fmla="*/ 1235810 w 1235810"/>
              <a:gd name="connsiteY1" fmla="*/ 0 h 2171712"/>
              <a:gd name="connsiteX2" fmla="*/ 1235810 w 1235810"/>
              <a:gd name="connsiteY2" fmla="*/ 2171712 h 2171712"/>
              <a:gd name="connsiteX3" fmla="*/ 0 w 1235810"/>
              <a:gd name="connsiteY3" fmla="*/ 2171712 h 2171712"/>
              <a:gd name="connsiteX4" fmla="*/ 0 w 1235810"/>
              <a:gd name="connsiteY4" fmla="*/ 0 h 2171712"/>
              <a:gd name="connsiteX0" fmla="*/ 0 w 1253859"/>
              <a:gd name="connsiteY0" fmla="*/ 7736 h 2179448"/>
              <a:gd name="connsiteX1" fmla="*/ 1253859 w 1253859"/>
              <a:gd name="connsiteY1" fmla="*/ 0 h 2179448"/>
              <a:gd name="connsiteX2" fmla="*/ 1235810 w 1253859"/>
              <a:gd name="connsiteY2" fmla="*/ 2179448 h 2179448"/>
              <a:gd name="connsiteX3" fmla="*/ 0 w 1253859"/>
              <a:gd name="connsiteY3" fmla="*/ 2179448 h 2179448"/>
              <a:gd name="connsiteX4" fmla="*/ 0 w 1253859"/>
              <a:gd name="connsiteY4" fmla="*/ 7736 h 2179448"/>
              <a:gd name="connsiteX0" fmla="*/ 0 w 1263262"/>
              <a:gd name="connsiteY0" fmla="*/ 9253 h 2180965"/>
              <a:gd name="connsiteX1" fmla="*/ 1263262 w 1263262"/>
              <a:gd name="connsiteY1" fmla="*/ 0 h 2180965"/>
              <a:gd name="connsiteX2" fmla="*/ 1235810 w 1263262"/>
              <a:gd name="connsiteY2" fmla="*/ 2180965 h 2180965"/>
              <a:gd name="connsiteX3" fmla="*/ 0 w 1263262"/>
              <a:gd name="connsiteY3" fmla="*/ 2180965 h 2180965"/>
              <a:gd name="connsiteX4" fmla="*/ 0 w 1263262"/>
              <a:gd name="connsiteY4" fmla="*/ 9253 h 2180965"/>
              <a:gd name="connsiteX0" fmla="*/ 0 w 1277368"/>
              <a:gd name="connsiteY0" fmla="*/ 11528 h 2183240"/>
              <a:gd name="connsiteX1" fmla="*/ 1277368 w 1277368"/>
              <a:gd name="connsiteY1" fmla="*/ 0 h 2183240"/>
              <a:gd name="connsiteX2" fmla="*/ 1235810 w 1277368"/>
              <a:gd name="connsiteY2" fmla="*/ 2183240 h 2183240"/>
              <a:gd name="connsiteX3" fmla="*/ 0 w 1277368"/>
              <a:gd name="connsiteY3" fmla="*/ 2183240 h 2183240"/>
              <a:gd name="connsiteX4" fmla="*/ 0 w 1277368"/>
              <a:gd name="connsiteY4" fmla="*/ 11528 h 2183240"/>
              <a:gd name="connsiteX0" fmla="*/ 0 w 1298150"/>
              <a:gd name="connsiteY0" fmla="*/ 11528 h 2240720"/>
              <a:gd name="connsiteX1" fmla="*/ 1277368 w 1298150"/>
              <a:gd name="connsiteY1" fmla="*/ 0 h 2240720"/>
              <a:gd name="connsiteX2" fmla="*/ 1298150 w 1298150"/>
              <a:gd name="connsiteY2" fmla="*/ 2240720 h 2240720"/>
              <a:gd name="connsiteX3" fmla="*/ 0 w 1298150"/>
              <a:gd name="connsiteY3" fmla="*/ 2183240 h 2240720"/>
              <a:gd name="connsiteX4" fmla="*/ 0 w 1298150"/>
              <a:gd name="connsiteY4" fmla="*/ 11528 h 2240720"/>
              <a:gd name="connsiteX0" fmla="*/ 0 w 1306495"/>
              <a:gd name="connsiteY0" fmla="*/ 11528 h 2292439"/>
              <a:gd name="connsiteX1" fmla="*/ 1277368 w 1306495"/>
              <a:gd name="connsiteY1" fmla="*/ 0 h 2292439"/>
              <a:gd name="connsiteX2" fmla="*/ 1306495 w 1306495"/>
              <a:gd name="connsiteY2" fmla="*/ 2292439 h 2292439"/>
              <a:gd name="connsiteX3" fmla="*/ 0 w 1306495"/>
              <a:gd name="connsiteY3" fmla="*/ 2183240 h 2292439"/>
              <a:gd name="connsiteX4" fmla="*/ 0 w 1306495"/>
              <a:gd name="connsiteY4" fmla="*/ 11528 h 2292439"/>
              <a:gd name="connsiteX0" fmla="*/ 12438 w 1318933"/>
              <a:gd name="connsiteY0" fmla="*/ 11528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12438 w 1318933"/>
              <a:gd name="connsiteY4" fmla="*/ 11528 h 2292439"/>
              <a:gd name="connsiteX0" fmla="*/ 24426 w 1318933"/>
              <a:gd name="connsiteY0" fmla="*/ 1157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426 w 1318933"/>
              <a:gd name="connsiteY4" fmla="*/ 115724 h 2292439"/>
              <a:gd name="connsiteX0" fmla="*/ 27911 w 1318933"/>
              <a:gd name="connsiteY0" fmla="*/ 476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7911 w 1318933"/>
              <a:gd name="connsiteY4" fmla="*/ 47624 h 2292439"/>
              <a:gd name="connsiteX0" fmla="*/ 24877 w 1318933"/>
              <a:gd name="connsiteY0" fmla="*/ 28817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877 w 1318933"/>
              <a:gd name="connsiteY4" fmla="*/ 28817 h 2292439"/>
              <a:gd name="connsiteX0" fmla="*/ 0 w 1321208"/>
              <a:gd name="connsiteY0" fmla="*/ 0 h 2312307"/>
              <a:gd name="connsiteX1" fmla="*/ 1292081 w 1321208"/>
              <a:gd name="connsiteY1" fmla="*/ 19868 h 2312307"/>
              <a:gd name="connsiteX2" fmla="*/ 1321208 w 1321208"/>
              <a:gd name="connsiteY2" fmla="*/ 2312307 h 2312307"/>
              <a:gd name="connsiteX3" fmla="*/ 2275 w 1321208"/>
              <a:gd name="connsiteY3" fmla="*/ 2185819 h 2312307"/>
              <a:gd name="connsiteX4" fmla="*/ 0 w 1321208"/>
              <a:gd name="connsiteY4" fmla="*/ 0 h 231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08" h="2312307">
                <a:moveTo>
                  <a:pt x="0" y="0"/>
                </a:moveTo>
                <a:lnTo>
                  <a:pt x="1292081" y="19868"/>
                </a:lnTo>
                <a:lnTo>
                  <a:pt x="1321208" y="2312307"/>
                </a:lnTo>
                <a:lnTo>
                  <a:pt x="2275" y="2185819"/>
                </a:lnTo>
                <a:cubicBezTo>
                  <a:pt x="1517" y="1457213"/>
                  <a:pt x="758" y="728606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63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072438" y="0"/>
            <a:ext cx="411956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6" name="Freeform: Shape 5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14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7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22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4350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054349" y="2286001"/>
            <a:ext cx="3030323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84671" y="4572001"/>
            <a:ext cx="3042681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Rectangle 10"/>
          <p:cNvSpPr/>
          <p:nvPr userDrawn="1"/>
        </p:nvSpPr>
        <p:spPr>
          <a:xfrm>
            <a:off x="7366132" y="196643"/>
            <a:ext cx="90063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  <a:cs typeface="Segoe UI" panose="020B0502040204020203" pitchFamily="34" charset="0"/>
              </a:rPr>
              <a:t>Special</a:t>
            </a:r>
          </a:p>
          <a:p>
            <a:r>
              <a:rPr lang="en-US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  <a:cs typeface="Segoe UI" panose="020B0502040204020203" pitchFamily="34" charset="0"/>
              </a:rPr>
              <a:t>        event </a:t>
            </a:r>
          </a:p>
        </p:txBody>
      </p:sp>
    </p:spTree>
    <p:extLst>
      <p:ext uri="{BB962C8B-B14F-4D97-AF65-F5344CB8AC3E}">
        <p14:creationId xmlns:p14="http://schemas.microsoft.com/office/powerpoint/2010/main" val="1071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699196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56482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813770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1910" y="3017784"/>
            <a:ext cx="2236320" cy="1605016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40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337071" y="1161144"/>
            <a:ext cx="2502127" cy="3280228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964155" y="1161144"/>
            <a:ext cx="2502127" cy="3280228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09987" y="1161144"/>
            <a:ext cx="2502127" cy="3280228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68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50945" y="2815974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39545" y="4381788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697945" y="2815974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7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4888" y="0"/>
            <a:ext cx="6107112" cy="496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5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99200" y="1002777"/>
            <a:ext cx="4804229" cy="4852446"/>
          </a:xfrm>
          <a:custGeom>
            <a:avLst/>
            <a:gdLst>
              <a:gd name="connsiteX0" fmla="*/ 76291 w 4804229"/>
              <a:gd name="connsiteY0" fmla="*/ 0 h 4852446"/>
              <a:gd name="connsiteX1" fmla="*/ 4727938 w 4804229"/>
              <a:gd name="connsiteY1" fmla="*/ 0 h 4852446"/>
              <a:gd name="connsiteX2" fmla="*/ 4804229 w 4804229"/>
              <a:gd name="connsiteY2" fmla="*/ 76291 h 4852446"/>
              <a:gd name="connsiteX3" fmla="*/ 4804229 w 4804229"/>
              <a:gd name="connsiteY3" fmla="*/ 4776155 h 4852446"/>
              <a:gd name="connsiteX4" fmla="*/ 4727938 w 4804229"/>
              <a:gd name="connsiteY4" fmla="*/ 4852446 h 4852446"/>
              <a:gd name="connsiteX5" fmla="*/ 76291 w 4804229"/>
              <a:gd name="connsiteY5" fmla="*/ 4852446 h 4852446"/>
              <a:gd name="connsiteX6" fmla="*/ 0 w 4804229"/>
              <a:gd name="connsiteY6" fmla="*/ 4776155 h 4852446"/>
              <a:gd name="connsiteX7" fmla="*/ 0 w 4804229"/>
              <a:gd name="connsiteY7" fmla="*/ 76291 h 4852446"/>
              <a:gd name="connsiteX8" fmla="*/ 76291 w 4804229"/>
              <a:gd name="connsiteY8" fmla="*/ 0 h 48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4229" h="4852446">
                <a:moveTo>
                  <a:pt x="76291" y="0"/>
                </a:moveTo>
                <a:lnTo>
                  <a:pt x="4727938" y="0"/>
                </a:lnTo>
                <a:cubicBezTo>
                  <a:pt x="4770072" y="0"/>
                  <a:pt x="4804229" y="34157"/>
                  <a:pt x="4804229" y="76291"/>
                </a:cubicBezTo>
                <a:lnTo>
                  <a:pt x="4804229" y="4776155"/>
                </a:lnTo>
                <a:cubicBezTo>
                  <a:pt x="4804229" y="4818289"/>
                  <a:pt x="4770072" y="4852446"/>
                  <a:pt x="4727938" y="4852446"/>
                </a:cubicBezTo>
                <a:lnTo>
                  <a:pt x="76291" y="4852446"/>
                </a:lnTo>
                <a:cubicBezTo>
                  <a:pt x="34157" y="4852446"/>
                  <a:pt x="0" y="4818289"/>
                  <a:pt x="0" y="4776155"/>
                </a:cubicBezTo>
                <a:lnTo>
                  <a:pt x="0" y="76291"/>
                </a:lnTo>
                <a:cubicBezTo>
                  <a:pt x="0" y="34157"/>
                  <a:pt x="34157" y="0"/>
                  <a:pt x="76291" y="0"/>
                </a:cubicBezTo>
                <a:close/>
              </a:path>
            </a:pathLst>
          </a:custGeom>
          <a:effectLst>
            <a:outerShdw blurRad="1905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45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34267" y="1101570"/>
            <a:ext cx="11512859" cy="5756430"/>
          </a:xfrm>
          <a:custGeom>
            <a:avLst/>
            <a:gdLst>
              <a:gd name="connsiteX0" fmla="*/ 5756430 w 11512859"/>
              <a:gd name="connsiteY0" fmla="*/ 0 h 5756430"/>
              <a:gd name="connsiteX1" fmla="*/ 11512859 w 11512859"/>
              <a:gd name="connsiteY1" fmla="*/ 5756430 h 5756430"/>
              <a:gd name="connsiteX2" fmla="*/ 0 w 11512859"/>
              <a:gd name="connsiteY2" fmla="*/ 5756430 h 57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2859" h="5756430">
                <a:moveTo>
                  <a:pt x="5756430" y="0"/>
                </a:moveTo>
                <a:lnTo>
                  <a:pt x="11512859" y="5756430"/>
                </a:lnTo>
                <a:lnTo>
                  <a:pt x="0" y="57564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96077" y="2440215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9405626" y="2440215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0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49197" y="2"/>
            <a:ext cx="11512859" cy="5756429"/>
          </a:xfrm>
          <a:custGeom>
            <a:avLst/>
            <a:gdLst>
              <a:gd name="connsiteX0" fmla="*/ 0 w 11512859"/>
              <a:gd name="connsiteY0" fmla="*/ 0 h 5756429"/>
              <a:gd name="connsiteX1" fmla="*/ 11512859 w 11512859"/>
              <a:gd name="connsiteY1" fmla="*/ 0 h 5756429"/>
              <a:gd name="connsiteX2" fmla="*/ 5756430 w 11512859"/>
              <a:gd name="connsiteY2" fmla="*/ 5756429 h 575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2859" h="5756429">
                <a:moveTo>
                  <a:pt x="0" y="0"/>
                </a:moveTo>
                <a:lnTo>
                  <a:pt x="11512859" y="0"/>
                </a:lnTo>
                <a:lnTo>
                  <a:pt x="5756430" y="57564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96077" y="1714501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9405626" y="1714501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190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375364" y="1930735"/>
            <a:ext cx="2051050" cy="3625850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255362" y="1441904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87049" y="1039976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41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5334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533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10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03266" y="900386"/>
            <a:ext cx="5888033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03266" y="2245763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Creative Business</a:t>
            </a:r>
          </a:p>
        </p:txBody>
      </p:sp>
    </p:spTree>
    <p:extLst>
      <p:ext uri="{BB962C8B-B14F-4D97-AF65-F5344CB8AC3E}">
        <p14:creationId xmlns:p14="http://schemas.microsoft.com/office/powerpoint/2010/main" val="2017755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862286"/>
            <a:ext cx="12192000" cy="1995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24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55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4070211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974335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782583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166088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4974335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6782583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2261963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5878459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66088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75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1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10492" y="689470"/>
            <a:ext cx="1246416" cy="1248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786743" y="4935582"/>
            <a:ext cx="1246416" cy="1248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38710" y="2059939"/>
            <a:ext cx="2871130" cy="2875643"/>
          </a:xfrm>
          <a:prstGeom prst="rect">
            <a:avLst/>
          </a:prstGeom>
          <a:effectLst>
            <a:outerShdw blurRad="381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756288"/>
            <a:ext cx="2113380" cy="5345425"/>
            <a:chOff x="-946491" y="4049540"/>
            <a:chExt cx="4117956" cy="1435123"/>
          </a:xfrm>
        </p:grpSpPr>
        <p:sp>
          <p:nvSpPr>
            <p:cNvPr id="10" name="Rectangle 9"/>
            <p:cNvSpPr/>
            <p:nvPr/>
          </p:nvSpPr>
          <p:spPr>
            <a:xfrm>
              <a:off x="-946491" y="4175282"/>
              <a:ext cx="2518773" cy="1309381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lumMod val="95000"/>
                      <a:alpha val="50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Business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2692" y="4049540"/>
              <a:ext cx="2518773" cy="1015663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lumMod val="95000"/>
                      <a:alpha val="50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startup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2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66088" y="0"/>
            <a:ext cx="2270125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28968" y="4697412"/>
            <a:ext cx="2270125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066088" y="2536824"/>
            <a:ext cx="3064367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60820" y="1710558"/>
            <a:ext cx="1871826" cy="1780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39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0"/>
          </p:nvPr>
        </p:nvSpPr>
        <p:spPr>
          <a:xfrm>
            <a:off x="794900" y="2565298"/>
            <a:ext cx="10602200" cy="1727404"/>
          </a:xfrm>
          <a:custGeom>
            <a:avLst/>
            <a:gdLst>
              <a:gd name="connsiteX0" fmla="*/ 33425 w 10731060"/>
              <a:gd name="connsiteY0" fmla="*/ 0 h 1727404"/>
              <a:gd name="connsiteX1" fmla="*/ 10697635 w 10731060"/>
              <a:gd name="connsiteY1" fmla="*/ 0 h 1727404"/>
              <a:gd name="connsiteX2" fmla="*/ 10731060 w 10731060"/>
              <a:gd name="connsiteY2" fmla="*/ 33425 h 1727404"/>
              <a:gd name="connsiteX3" fmla="*/ 10731060 w 10731060"/>
              <a:gd name="connsiteY3" fmla="*/ 1693979 h 1727404"/>
              <a:gd name="connsiteX4" fmla="*/ 10697635 w 10731060"/>
              <a:gd name="connsiteY4" fmla="*/ 1727404 h 1727404"/>
              <a:gd name="connsiteX5" fmla="*/ 33425 w 10731060"/>
              <a:gd name="connsiteY5" fmla="*/ 1727404 h 1727404"/>
              <a:gd name="connsiteX6" fmla="*/ 0 w 10731060"/>
              <a:gd name="connsiteY6" fmla="*/ 1693979 h 1727404"/>
              <a:gd name="connsiteX7" fmla="*/ 0 w 10731060"/>
              <a:gd name="connsiteY7" fmla="*/ 33425 h 1727404"/>
              <a:gd name="connsiteX8" fmla="*/ 33425 w 10731060"/>
              <a:gd name="connsiteY8" fmla="*/ 0 h 172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1060" h="1727404">
                <a:moveTo>
                  <a:pt x="33425" y="0"/>
                </a:moveTo>
                <a:lnTo>
                  <a:pt x="10697635" y="0"/>
                </a:lnTo>
                <a:cubicBezTo>
                  <a:pt x="10716095" y="0"/>
                  <a:pt x="10731060" y="14965"/>
                  <a:pt x="10731060" y="33425"/>
                </a:cubicBezTo>
                <a:lnTo>
                  <a:pt x="10731060" y="1693979"/>
                </a:lnTo>
                <a:cubicBezTo>
                  <a:pt x="10731060" y="1712439"/>
                  <a:pt x="10716095" y="1727404"/>
                  <a:pt x="10697635" y="1727404"/>
                </a:cubicBezTo>
                <a:lnTo>
                  <a:pt x="33425" y="1727404"/>
                </a:lnTo>
                <a:cubicBezTo>
                  <a:pt x="14965" y="1727404"/>
                  <a:pt x="0" y="1712439"/>
                  <a:pt x="0" y="1693979"/>
                </a:cubicBezTo>
                <a:lnTo>
                  <a:pt x="0" y="33425"/>
                </a:lnTo>
                <a:cubicBezTo>
                  <a:pt x="0" y="14965"/>
                  <a:pt x="14965" y="0"/>
                  <a:pt x="33425" y="0"/>
                </a:cubicBezTo>
                <a:close/>
              </a:path>
            </a:pathLst>
          </a:custGeom>
          <a:effectLst>
            <a:outerShdw blurRad="381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15" name="Freeform: Shape 14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23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  <a:alpha val="30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27" name="Rectangle: Rounded Corners 26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29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0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1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965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618288" y="1143000"/>
            <a:ext cx="4373562" cy="260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874985" y="3774225"/>
            <a:ext cx="1743303" cy="1541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18740" y="5337487"/>
            <a:ext cx="1743303" cy="1541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65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993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37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-403123" y="-2795981"/>
            <a:ext cx="12998246" cy="12449962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60000"/>
                </a:schemeClr>
              </a:gs>
              <a:gs pos="0">
                <a:schemeClr val="bg1">
                  <a:lumMod val="95000"/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39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194558" y="0"/>
            <a:ext cx="47782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668720" y="812460"/>
            <a:ext cx="3760480" cy="5233080"/>
          </a:xfrm>
          <a:custGeom>
            <a:avLst/>
            <a:gdLst>
              <a:gd name="connsiteX0" fmla="*/ 1738398 w 3760480"/>
              <a:gd name="connsiteY0" fmla="*/ 3106527 h 5233080"/>
              <a:gd name="connsiteX1" fmla="*/ 3393987 w 3760480"/>
              <a:gd name="connsiteY1" fmla="*/ 3106527 h 5233080"/>
              <a:gd name="connsiteX2" fmla="*/ 3393987 w 3760480"/>
              <a:gd name="connsiteY2" fmla="*/ 3473856 h 5233080"/>
              <a:gd name="connsiteX3" fmla="*/ 2610060 w 3760480"/>
              <a:gd name="connsiteY3" fmla="*/ 5233080 h 5233080"/>
              <a:gd name="connsiteX4" fmla="*/ 2038963 w 3760480"/>
              <a:gd name="connsiteY4" fmla="*/ 5233080 h 5233080"/>
              <a:gd name="connsiteX5" fmla="*/ 2798445 w 3760480"/>
              <a:gd name="connsiteY5" fmla="*/ 3534572 h 5233080"/>
              <a:gd name="connsiteX6" fmla="*/ 2212020 w 3760480"/>
              <a:gd name="connsiteY6" fmla="*/ 3534572 h 5233080"/>
              <a:gd name="connsiteX7" fmla="*/ 2212020 w 3760480"/>
              <a:gd name="connsiteY7" fmla="*/ 3832342 h 5233080"/>
              <a:gd name="connsiteX8" fmla="*/ 1738398 w 3760480"/>
              <a:gd name="connsiteY8" fmla="*/ 3832342 h 5233080"/>
              <a:gd name="connsiteX9" fmla="*/ 411623 w 3760480"/>
              <a:gd name="connsiteY9" fmla="*/ 3103488 h 5233080"/>
              <a:gd name="connsiteX10" fmla="*/ 1344054 w 3760480"/>
              <a:gd name="connsiteY10" fmla="*/ 3103488 h 5233080"/>
              <a:gd name="connsiteX11" fmla="*/ 1344054 w 3760480"/>
              <a:gd name="connsiteY11" fmla="*/ 5233080 h 5233080"/>
              <a:gd name="connsiteX12" fmla="*/ 803586 w 3760480"/>
              <a:gd name="connsiteY12" fmla="*/ 5233080 h 5233080"/>
              <a:gd name="connsiteX13" fmla="*/ 803586 w 3760480"/>
              <a:gd name="connsiteY13" fmla="*/ 3537610 h 5233080"/>
              <a:gd name="connsiteX14" fmla="*/ 411623 w 3760480"/>
              <a:gd name="connsiteY14" fmla="*/ 3537610 h 5233080"/>
              <a:gd name="connsiteX15" fmla="*/ 2821781 w 3760480"/>
              <a:gd name="connsiteY15" fmla="*/ 400699 h 5233080"/>
              <a:gd name="connsiteX16" fmla="*/ 2524625 w 3760480"/>
              <a:gd name="connsiteY16" fmla="*/ 560264 h 5233080"/>
              <a:gd name="connsiteX17" fmla="*/ 2432667 w 3760480"/>
              <a:gd name="connsiteY17" fmla="*/ 1084547 h 5233080"/>
              <a:gd name="connsiteX18" fmla="*/ 2524625 w 3760480"/>
              <a:gd name="connsiteY18" fmla="*/ 1610347 h 5233080"/>
              <a:gd name="connsiteX19" fmla="*/ 2821781 w 3760480"/>
              <a:gd name="connsiteY19" fmla="*/ 1771431 h 5233080"/>
              <a:gd name="connsiteX20" fmla="*/ 3115138 w 3760480"/>
              <a:gd name="connsiteY20" fmla="*/ 1610347 h 5233080"/>
              <a:gd name="connsiteX21" fmla="*/ 3207857 w 3760480"/>
              <a:gd name="connsiteY21" fmla="*/ 1084547 h 5233080"/>
              <a:gd name="connsiteX22" fmla="*/ 3115138 w 3760480"/>
              <a:gd name="connsiteY22" fmla="*/ 560264 h 5233080"/>
              <a:gd name="connsiteX23" fmla="*/ 2821781 w 3760480"/>
              <a:gd name="connsiteY23" fmla="*/ 400699 h 5233080"/>
              <a:gd name="connsiteX24" fmla="*/ 2821781 w 3760480"/>
              <a:gd name="connsiteY24" fmla="*/ 6077 h 5233080"/>
              <a:gd name="connsiteX25" fmla="*/ 3516753 w 3760480"/>
              <a:gd name="connsiteY25" fmla="*/ 285454 h 5233080"/>
              <a:gd name="connsiteX26" fmla="*/ 3760480 w 3760480"/>
              <a:gd name="connsiteY26" fmla="*/ 1084547 h 5233080"/>
              <a:gd name="connsiteX27" fmla="*/ 3516753 w 3760480"/>
              <a:gd name="connsiteY27" fmla="*/ 1886296 h 5233080"/>
              <a:gd name="connsiteX28" fmla="*/ 2821781 w 3760480"/>
              <a:gd name="connsiteY28" fmla="*/ 2166053 h 5233080"/>
              <a:gd name="connsiteX29" fmla="*/ 2121492 w 3760480"/>
              <a:gd name="connsiteY29" fmla="*/ 1886296 h 5233080"/>
              <a:gd name="connsiteX30" fmla="*/ 1877005 w 3760480"/>
              <a:gd name="connsiteY30" fmla="*/ 1084547 h 5233080"/>
              <a:gd name="connsiteX31" fmla="*/ 2121492 w 3760480"/>
              <a:gd name="connsiteY31" fmla="*/ 285454 h 5233080"/>
              <a:gd name="connsiteX32" fmla="*/ 2821781 w 3760480"/>
              <a:gd name="connsiteY32" fmla="*/ 6077 h 5233080"/>
              <a:gd name="connsiteX33" fmla="*/ 862927 w 3760480"/>
              <a:gd name="connsiteY33" fmla="*/ 0 h 5233080"/>
              <a:gd name="connsiteX34" fmla="*/ 1384149 w 3760480"/>
              <a:gd name="connsiteY34" fmla="*/ 151430 h 5233080"/>
              <a:gd name="connsiteX35" fmla="*/ 1588742 w 3760480"/>
              <a:gd name="connsiteY35" fmla="*/ 555702 h 5233080"/>
              <a:gd name="connsiteX36" fmla="*/ 1474876 w 3760480"/>
              <a:gd name="connsiteY36" fmla="*/ 907508 h 5233080"/>
              <a:gd name="connsiteX37" fmla="*/ 1187933 w 3760480"/>
              <a:gd name="connsiteY37" fmla="*/ 1263872 h 5233080"/>
              <a:gd name="connsiteX38" fmla="*/ 756580 w 3760480"/>
              <a:gd name="connsiteY38" fmla="*/ 1722815 h 5233080"/>
              <a:gd name="connsiteX39" fmla="*/ 1652550 w 3760480"/>
              <a:gd name="connsiteY39" fmla="*/ 1722815 h 5233080"/>
              <a:gd name="connsiteX40" fmla="*/ 1652550 w 3760480"/>
              <a:gd name="connsiteY40" fmla="*/ 2150860 h 5233080"/>
              <a:gd name="connsiteX41" fmla="*/ 60769 w 3760480"/>
              <a:gd name="connsiteY41" fmla="*/ 2150860 h 5233080"/>
              <a:gd name="connsiteX42" fmla="*/ 60769 w 3760480"/>
              <a:gd name="connsiteY42" fmla="*/ 1801745 h 5233080"/>
              <a:gd name="connsiteX43" fmla="*/ 820388 w 3760480"/>
              <a:gd name="connsiteY43" fmla="*/ 996409 h 5233080"/>
              <a:gd name="connsiteX44" fmla="*/ 966614 w 3760480"/>
              <a:gd name="connsiteY44" fmla="*/ 803790 h 5233080"/>
              <a:gd name="connsiteX45" fmla="*/ 1023966 w 3760480"/>
              <a:gd name="connsiteY45" fmla="*/ 631686 h 5233080"/>
              <a:gd name="connsiteX46" fmla="*/ 960917 w 3760480"/>
              <a:gd name="connsiteY46" fmla="*/ 488833 h 5233080"/>
              <a:gd name="connsiteX47" fmla="*/ 783926 w 3760480"/>
              <a:gd name="connsiteY47" fmla="*/ 437160 h 5233080"/>
              <a:gd name="connsiteX48" fmla="*/ 501728 w 3760480"/>
              <a:gd name="connsiteY48" fmla="*/ 509728 h 5233080"/>
              <a:gd name="connsiteX49" fmla="*/ 203577 w 3760480"/>
              <a:gd name="connsiteY49" fmla="*/ 707670 h 5233080"/>
              <a:gd name="connsiteX50" fmla="*/ 0 w 3760480"/>
              <a:gd name="connsiteY50" fmla="*/ 318763 h 5233080"/>
              <a:gd name="connsiteX51" fmla="*/ 417790 w 3760480"/>
              <a:gd name="connsiteY51" fmla="*/ 84244 h 5233080"/>
              <a:gd name="connsiteX52" fmla="*/ 862927 w 3760480"/>
              <a:gd name="connsiteY52" fmla="*/ 0 h 523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760480" h="5233080">
                <a:moveTo>
                  <a:pt x="1738398" y="3106527"/>
                </a:moveTo>
                <a:lnTo>
                  <a:pt x="3393987" y="3106527"/>
                </a:lnTo>
                <a:lnTo>
                  <a:pt x="3393987" y="3473856"/>
                </a:lnTo>
                <a:lnTo>
                  <a:pt x="2610060" y="5233080"/>
                </a:lnTo>
                <a:lnTo>
                  <a:pt x="2038963" y="5233080"/>
                </a:lnTo>
                <a:lnTo>
                  <a:pt x="2798445" y="3534572"/>
                </a:lnTo>
                <a:lnTo>
                  <a:pt x="2212020" y="3534572"/>
                </a:lnTo>
                <a:lnTo>
                  <a:pt x="2212020" y="3832342"/>
                </a:lnTo>
                <a:lnTo>
                  <a:pt x="1738398" y="3832342"/>
                </a:lnTo>
                <a:close/>
                <a:moveTo>
                  <a:pt x="411623" y="3103488"/>
                </a:moveTo>
                <a:lnTo>
                  <a:pt x="1344054" y="3103488"/>
                </a:lnTo>
                <a:lnTo>
                  <a:pt x="1344054" y="5233080"/>
                </a:lnTo>
                <a:lnTo>
                  <a:pt x="803586" y="5233080"/>
                </a:lnTo>
                <a:lnTo>
                  <a:pt x="803586" y="3537610"/>
                </a:lnTo>
                <a:lnTo>
                  <a:pt x="411623" y="3537610"/>
                </a:lnTo>
                <a:close/>
                <a:moveTo>
                  <a:pt x="2821781" y="400699"/>
                </a:moveTo>
                <a:cubicBezTo>
                  <a:pt x="2685869" y="398799"/>
                  <a:pt x="2586818" y="451988"/>
                  <a:pt x="2524625" y="560264"/>
                </a:cubicBezTo>
                <a:cubicBezTo>
                  <a:pt x="2462433" y="668541"/>
                  <a:pt x="2431780" y="843301"/>
                  <a:pt x="2432667" y="1084547"/>
                </a:cubicBezTo>
                <a:cubicBezTo>
                  <a:pt x="2431780" y="1325919"/>
                  <a:pt x="2462433" y="1501185"/>
                  <a:pt x="2524625" y="1610347"/>
                </a:cubicBezTo>
                <a:cubicBezTo>
                  <a:pt x="2586818" y="1719509"/>
                  <a:pt x="2685869" y="1773204"/>
                  <a:pt x="2821781" y="1771431"/>
                </a:cubicBezTo>
                <a:cubicBezTo>
                  <a:pt x="2954906" y="1773204"/>
                  <a:pt x="3052691" y="1719509"/>
                  <a:pt x="3115138" y="1610347"/>
                </a:cubicBezTo>
                <a:cubicBezTo>
                  <a:pt x="3177584" y="1501185"/>
                  <a:pt x="3208491" y="1325919"/>
                  <a:pt x="3207857" y="1084547"/>
                </a:cubicBezTo>
                <a:cubicBezTo>
                  <a:pt x="3208491" y="843301"/>
                  <a:pt x="3177584" y="668541"/>
                  <a:pt x="3115138" y="560264"/>
                </a:cubicBezTo>
                <a:cubicBezTo>
                  <a:pt x="3052691" y="451988"/>
                  <a:pt x="2954906" y="398799"/>
                  <a:pt x="2821781" y="400699"/>
                </a:cubicBezTo>
                <a:close/>
                <a:moveTo>
                  <a:pt x="2821781" y="6077"/>
                </a:moveTo>
                <a:cubicBezTo>
                  <a:pt x="3124120" y="7703"/>
                  <a:pt x="3355777" y="100829"/>
                  <a:pt x="3516753" y="285454"/>
                </a:cubicBezTo>
                <a:cubicBezTo>
                  <a:pt x="3677729" y="470078"/>
                  <a:pt x="3758971" y="736443"/>
                  <a:pt x="3760480" y="1084547"/>
                </a:cubicBezTo>
                <a:cubicBezTo>
                  <a:pt x="3758971" y="1434105"/>
                  <a:pt x="3677729" y="1701355"/>
                  <a:pt x="3516753" y="1886296"/>
                </a:cubicBezTo>
                <a:cubicBezTo>
                  <a:pt x="3355777" y="2071237"/>
                  <a:pt x="3124120" y="2164489"/>
                  <a:pt x="2821781" y="2166053"/>
                </a:cubicBezTo>
                <a:cubicBezTo>
                  <a:pt x="2516531" y="2164489"/>
                  <a:pt x="2283101" y="2071237"/>
                  <a:pt x="2121492" y="1886296"/>
                </a:cubicBezTo>
                <a:cubicBezTo>
                  <a:pt x="1959883" y="1701355"/>
                  <a:pt x="1878388" y="1434105"/>
                  <a:pt x="1877005" y="1084547"/>
                </a:cubicBezTo>
                <a:cubicBezTo>
                  <a:pt x="1878388" y="736443"/>
                  <a:pt x="1959883" y="470078"/>
                  <a:pt x="2121492" y="285454"/>
                </a:cubicBezTo>
                <a:cubicBezTo>
                  <a:pt x="2283101" y="100829"/>
                  <a:pt x="2516531" y="7703"/>
                  <a:pt x="2821781" y="6077"/>
                </a:cubicBezTo>
                <a:close/>
                <a:moveTo>
                  <a:pt x="862927" y="0"/>
                </a:moveTo>
                <a:cubicBezTo>
                  <a:pt x="1077869" y="2084"/>
                  <a:pt x="1251610" y="52561"/>
                  <a:pt x="1384149" y="151430"/>
                </a:cubicBezTo>
                <a:cubicBezTo>
                  <a:pt x="1516688" y="250300"/>
                  <a:pt x="1584886" y="385057"/>
                  <a:pt x="1588742" y="555702"/>
                </a:cubicBezTo>
                <a:cubicBezTo>
                  <a:pt x="1586465" y="671451"/>
                  <a:pt x="1548510" y="788720"/>
                  <a:pt x="1474876" y="907508"/>
                </a:cubicBezTo>
                <a:cubicBezTo>
                  <a:pt x="1401243" y="1026296"/>
                  <a:pt x="1305595" y="1145084"/>
                  <a:pt x="1187933" y="1263872"/>
                </a:cubicBezTo>
                <a:lnTo>
                  <a:pt x="756580" y="1722815"/>
                </a:lnTo>
                <a:lnTo>
                  <a:pt x="1652550" y="1722815"/>
                </a:lnTo>
                <a:lnTo>
                  <a:pt x="1652550" y="2150860"/>
                </a:lnTo>
                <a:lnTo>
                  <a:pt x="60769" y="2150860"/>
                </a:lnTo>
                <a:lnTo>
                  <a:pt x="60769" y="1801745"/>
                </a:lnTo>
                <a:lnTo>
                  <a:pt x="820388" y="996409"/>
                </a:lnTo>
                <a:cubicBezTo>
                  <a:pt x="880714" y="932772"/>
                  <a:pt x="929456" y="868566"/>
                  <a:pt x="966614" y="803790"/>
                </a:cubicBezTo>
                <a:cubicBezTo>
                  <a:pt x="1003772" y="739014"/>
                  <a:pt x="1022890" y="681646"/>
                  <a:pt x="1023966" y="631686"/>
                </a:cubicBezTo>
                <a:cubicBezTo>
                  <a:pt x="1023459" y="570392"/>
                  <a:pt x="1002443" y="522775"/>
                  <a:pt x="960917" y="488833"/>
                </a:cubicBezTo>
                <a:cubicBezTo>
                  <a:pt x="919392" y="454891"/>
                  <a:pt x="860394" y="437667"/>
                  <a:pt x="783926" y="437160"/>
                </a:cubicBezTo>
                <a:cubicBezTo>
                  <a:pt x="696127" y="437984"/>
                  <a:pt x="602061" y="462173"/>
                  <a:pt x="501728" y="509728"/>
                </a:cubicBezTo>
                <a:cubicBezTo>
                  <a:pt x="401395" y="557284"/>
                  <a:pt x="302011" y="623265"/>
                  <a:pt x="203577" y="707670"/>
                </a:cubicBezTo>
                <a:lnTo>
                  <a:pt x="0" y="318763"/>
                </a:lnTo>
                <a:cubicBezTo>
                  <a:pt x="133946" y="217821"/>
                  <a:pt x="273209" y="139648"/>
                  <a:pt x="417790" y="84244"/>
                </a:cubicBezTo>
                <a:cubicBezTo>
                  <a:pt x="562371" y="28840"/>
                  <a:pt x="710749" y="759"/>
                  <a:pt x="862927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06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2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31531" y="-1"/>
            <a:ext cx="9588486" cy="9588486"/>
          </a:xfrm>
          <a:custGeom>
            <a:avLst/>
            <a:gdLst>
              <a:gd name="connsiteX0" fmla="*/ 0 w 6858001"/>
              <a:gd name="connsiteY0" fmla="*/ 0 h 6858001"/>
              <a:gd name="connsiteX1" fmla="*/ 6858001 w 6858001"/>
              <a:gd name="connsiteY1" fmla="*/ 0 h 6858001"/>
              <a:gd name="connsiteX2" fmla="*/ 0 w 6858001"/>
              <a:gd name="connsiteY2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1" h="6858001">
                <a:moveTo>
                  <a:pt x="0" y="0"/>
                </a:moveTo>
                <a:lnTo>
                  <a:pt x="6858001" y="0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623105" y="20218"/>
            <a:ext cx="6481446" cy="5772526"/>
          </a:xfrm>
          <a:custGeom>
            <a:avLst/>
            <a:gdLst>
              <a:gd name="connsiteX0" fmla="*/ 0 w 5813426"/>
              <a:gd name="connsiteY0" fmla="*/ 0 h 3943351"/>
              <a:gd name="connsiteX1" fmla="*/ 5813426 w 5813426"/>
              <a:gd name="connsiteY1" fmla="*/ 0 h 3943351"/>
              <a:gd name="connsiteX2" fmla="*/ 5813426 w 5813426"/>
              <a:gd name="connsiteY2" fmla="*/ 3943351 h 3943351"/>
              <a:gd name="connsiteX3" fmla="*/ 0 w 5813426"/>
              <a:gd name="connsiteY3" fmla="*/ 3943351 h 3943351"/>
              <a:gd name="connsiteX4" fmla="*/ 0 w 5813426"/>
              <a:gd name="connsiteY4" fmla="*/ 0 h 3943351"/>
              <a:gd name="connsiteX0" fmla="*/ 0 w 5813426"/>
              <a:gd name="connsiteY0" fmla="*/ 152400 h 4095751"/>
              <a:gd name="connsiteX1" fmla="*/ 5800726 w 5813426"/>
              <a:gd name="connsiteY1" fmla="*/ 0 h 4095751"/>
              <a:gd name="connsiteX2" fmla="*/ 5813426 w 5813426"/>
              <a:gd name="connsiteY2" fmla="*/ 4095751 h 4095751"/>
              <a:gd name="connsiteX3" fmla="*/ 0 w 5813426"/>
              <a:gd name="connsiteY3" fmla="*/ 4095751 h 4095751"/>
              <a:gd name="connsiteX4" fmla="*/ 0 w 5813426"/>
              <a:gd name="connsiteY4" fmla="*/ 152400 h 4095751"/>
              <a:gd name="connsiteX0" fmla="*/ 0 w 5813426"/>
              <a:gd name="connsiteY0" fmla="*/ 241300 h 4184651"/>
              <a:gd name="connsiteX1" fmla="*/ 5584826 w 5813426"/>
              <a:gd name="connsiteY1" fmla="*/ 0 h 4184651"/>
              <a:gd name="connsiteX2" fmla="*/ 5813426 w 5813426"/>
              <a:gd name="connsiteY2" fmla="*/ 4184651 h 4184651"/>
              <a:gd name="connsiteX3" fmla="*/ 0 w 5813426"/>
              <a:gd name="connsiteY3" fmla="*/ 4184651 h 4184651"/>
              <a:gd name="connsiteX4" fmla="*/ 0 w 5813426"/>
              <a:gd name="connsiteY4" fmla="*/ 241300 h 4184651"/>
              <a:gd name="connsiteX0" fmla="*/ 0 w 5813426"/>
              <a:gd name="connsiteY0" fmla="*/ 304800 h 4248151"/>
              <a:gd name="connsiteX1" fmla="*/ 5584826 w 5813426"/>
              <a:gd name="connsiteY1" fmla="*/ 0 h 4248151"/>
              <a:gd name="connsiteX2" fmla="*/ 5813426 w 5813426"/>
              <a:gd name="connsiteY2" fmla="*/ 4248151 h 4248151"/>
              <a:gd name="connsiteX3" fmla="*/ 0 w 5813426"/>
              <a:gd name="connsiteY3" fmla="*/ 4248151 h 4248151"/>
              <a:gd name="connsiteX4" fmla="*/ 0 w 5813426"/>
              <a:gd name="connsiteY4" fmla="*/ 304800 h 4248151"/>
              <a:gd name="connsiteX0" fmla="*/ 0 w 5724526"/>
              <a:gd name="connsiteY0" fmla="*/ 304800 h 4540251"/>
              <a:gd name="connsiteX1" fmla="*/ 5584826 w 5724526"/>
              <a:gd name="connsiteY1" fmla="*/ 0 h 4540251"/>
              <a:gd name="connsiteX2" fmla="*/ 5724526 w 5724526"/>
              <a:gd name="connsiteY2" fmla="*/ 4540251 h 4540251"/>
              <a:gd name="connsiteX3" fmla="*/ 0 w 5724526"/>
              <a:gd name="connsiteY3" fmla="*/ 4248151 h 4540251"/>
              <a:gd name="connsiteX4" fmla="*/ 0 w 5724526"/>
              <a:gd name="connsiteY4" fmla="*/ 304800 h 4540251"/>
              <a:gd name="connsiteX0" fmla="*/ 0 w 5711826"/>
              <a:gd name="connsiteY0" fmla="*/ 304800 h 4756151"/>
              <a:gd name="connsiteX1" fmla="*/ 5584826 w 5711826"/>
              <a:gd name="connsiteY1" fmla="*/ 0 h 4756151"/>
              <a:gd name="connsiteX2" fmla="*/ 5711826 w 5711826"/>
              <a:gd name="connsiteY2" fmla="*/ 4756151 h 4756151"/>
              <a:gd name="connsiteX3" fmla="*/ 0 w 5711826"/>
              <a:gd name="connsiteY3" fmla="*/ 4248151 h 4756151"/>
              <a:gd name="connsiteX4" fmla="*/ 0 w 5711826"/>
              <a:gd name="connsiteY4" fmla="*/ 304800 h 4756151"/>
              <a:gd name="connsiteX0" fmla="*/ 0 w 5724526"/>
              <a:gd name="connsiteY0" fmla="*/ 304800 h 4756151"/>
              <a:gd name="connsiteX1" fmla="*/ 5584826 w 5724526"/>
              <a:gd name="connsiteY1" fmla="*/ 0 h 4756151"/>
              <a:gd name="connsiteX2" fmla="*/ 5724526 w 5724526"/>
              <a:gd name="connsiteY2" fmla="*/ 4756151 h 4756151"/>
              <a:gd name="connsiteX3" fmla="*/ 0 w 5724526"/>
              <a:gd name="connsiteY3" fmla="*/ 4248151 h 4756151"/>
              <a:gd name="connsiteX4" fmla="*/ 0 w 57245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0 w 5762626"/>
              <a:gd name="connsiteY3" fmla="*/ 4248151 h 4756151"/>
              <a:gd name="connsiteX4" fmla="*/ 0 w 5762626"/>
              <a:gd name="connsiteY4" fmla="*/ 304800 h 4756151"/>
              <a:gd name="connsiteX0" fmla="*/ 0 w 5686426"/>
              <a:gd name="connsiteY0" fmla="*/ 304800 h 4705351"/>
              <a:gd name="connsiteX1" fmla="*/ 5584826 w 5686426"/>
              <a:gd name="connsiteY1" fmla="*/ 0 h 4705351"/>
              <a:gd name="connsiteX2" fmla="*/ 5686426 w 5686426"/>
              <a:gd name="connsiteY2" fmla="*/ 4705351 h 4705351"/>
              <a:gd name="connsiteX3" fmla="*/ 0 w 5686426"/>
              <a:gd name="connsiteY3" fmla="*/ 4248151 h 4705351"/>
              <a:gd name="connsiteX4" fmla="*/ 0 w 5686426"/>
              <a:gd name="connsiteY4" fmla="*/ 304800 h 4705351"/>
              <a:gd name="connsiteX0" fmla="*/ 0 w 5737226"/>
              <a:gd name="connsiteY0" fmla="*/ 304800 h 4730751"/>
              <a:gd name="connsiteX1" fmla="*/ 5584826 w 5737226"/>
              <a:gd name="connsiteY1" fmla="*/ 0 h 4730751"/>
              <a:gd name="connsiteX2" fmla="*/ 5737226 w 5737226"/>
              <a:gd name="connsiteY2" fmla="*/ 4730751 h 4730751"/>
              <a:gd name="connsiteX3" fmla="*/ 0 w 5737226"/>
              <a:gd name="connsiteY3" fmla="*/ 4248151 h 4730751"/>
              <a:gd name="connsiteX4" fmla="*/ 0 w 5737226"/>
              <a:gd name="connsiteY4" fmla="*/ 304800 h 47307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0 w 5762626"/>
              <a:gd name="connsiteY3" fmla="*/ 42481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152400 w 5762626"/>
              <a:gd name="connsiteY3" fmla="*/ 44894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177800 w 5762626"/>
              <a:gd name="connsiteY3" fmla="*/ 46037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254000 w 5762626"/>
              <a:gd name="connsiteY3" fmla="*/ 46037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292100 w 5762626"/>
              <a:gd name="connsiteY3" fmla="*/ 45275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215900 w 5762626"/>
              <a:gd name="connsiteY3" fmla="*/ 4565651 h 4756151"/>
              <a:gd name="connsiteX4" fmla="*/ 0 w 5762626"/>
              <a:gd name="connsiteY4" fmla="*/ 304800 h 4756151"/>
              <a:gd name="connsiteX0" fmla="*/ 127000 w 5546726"/>
              <a:gd name="connsiteY0" fmla="*/ 67310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127000 w 5546726"/>
              <a:gd name="connsiteY4" fmla="*/ 673100 h 4756151"/>
              <a:gd name="connsiteX0" fmla="*/ 127000 w 5546726"/>
              <a:gd name="connsiteY0" fmla="*/ 60325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127000 w 5546726"/>
              <a:gd name="connsiteY4" fmla="*/ 603250 h 4756151"/>
              <a:gd name="connsiteX0" fmla="*/ 82550 w 5546726"/>
              <a:gd name="connsiteY0" fmla="*/ 52070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82550 w 5546726"/>
              <a:gd name="connsiteY4" fmla="*/ 520700 h 4756151"/>
              <a:gd name="connsiteX0" fmla="*/ 25400 w 5546726"/>
              <a:gd name="connsiteY0" fmla="*/ 55245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25400 w 5546726"/>
              <a:gd name="connsiteY4" fmla="*/ 552450 h 4756151"/>
              <a:gd name="connsiteX0" fmla="*/ 31750 w 5546726"/>
              <a:gd name="connsiteY0" fmla="*/ 60325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31750 w 5546726"/>
              <a:gd name="connsiteY4" fmla="*/ 603250 h 4756151"/>
              <a:gd name="connsiteX0" fmla="*/ 31750 w 5546726"/>
              <a:gd name="connsiteY0" fmla="*/ 656590 h 4809491"/>
              <a:gd name="connsiteX1" fmla="*/ 5399406 w 5546726"/>
              <a:gd name="connsiteY1" fmla="*/ 0 h 4809491"/>
              <a:gd name="connsiteX2" fmla="*/ 5546726 w 5546726"/>
              <a:gd name="connsiteY2" fmla="*/ 4809491 h 4809491"/>
              <a:gd name="connsiteX3" fmla="*/ 0 w 5546726"/>
              <a:gd name="connsiteY3" fmla="*/ 4618991 h 4809491"/>
              <a:gd name="connsiteX4" fmla="*/ 31750 w 5546726"/>
              <a:gd name="connsiteY4" fmla="*/ 656590 h 4809491"/>
              <a:gd name="connsiteX0" fmla="*/ 31750 w 5546726"/>
              <a:gd name="connsiteY0" fmla="*/ 664210 h 4817111"/>
              <a:gd name="connsiteX1" fmla="*/ 5338446 w 5546726"/>
              <a:gd name="connsiteY1" fmla="*/ 0 h 4817111"/>
              <a:gd name="connsiteX2" fmla="*/ 5546726 w 5546726"/>
              <a:gd name="connsiteY2" fmla="*/ 4817111 h 4817111"/>
              <a:gd name="connsiteX3" fmla="*/ 0 w 5546726"/>
              <a:gd name="connsiteY3" fmla="*/ 4626611 h 4817111"/>
              <a:gd name="connsiteX4" fmla="*/ 31750 w 5546726"/>
              <a:gd name="connsiteY4" fmla="*/ 664210 h 4817111"/>
              <a:gd name="connsiteX0" fmla="*/ 31750 w 5546726"/>
              <a:gd name="connsiteY0" fmla="*/ 679450 h 4832351"/>
              <a:gd name="connsiteX1" fmla="*/ 5292726 w 5546726"/>
              <a:gd name="connsiteY1" fmla="*/ 0 h 4832351"/>
              <a:gd name="connsiteX2" fmla="*/ 5546726 w 5546726"/>
              <a:gd name="connsiteY2" fmla="*/ 4832351 h 4832351"/>
              <a:gd name="connsiteX3" fmla="*/ 0 w 5546726"/>
              <a:gd name="connsiteY3" fmla="*/ 4641851 h 4832351"/>
              <a:gd name="connsiteX4" fmla="*/ 31750 w 5546726"/>
              <a:gd name="connsiteY4" fmla="*/ 679450 h 4832351"/>
              <a:gd name="connsiteX0" fmla="*/ 31750 w 5546726"/>
              <a:gd name="connsiteY0" fmla="*/ 679450 h 4832351"/>
              <a:gd name="connsiteX1" fmla="*/ 5315586 w 5546726"/>
              <a:gd name="connsiteY1" fmla="*/ 0 h 4832351"/>
              <a:gd name="connsiteX2" fmla="*/ 5546726 w 5546726"/>
              <a:gd name="connsiteY2" fmla="*/ 4832351 h 4832351"/>
              <a:gd name="connsiteX3" fmla="*/ 0 w 5546726"/>
              <a:gd name="connsiteY3" fmla="*/ 4641851 h 4832351"/>
              <a:gd name="connsiteX4" fmla="*/ 31750 w 5546726"/>
              <a:gd name="connsiteY4" fmla="*/ 679450 h 4832351"/>
              <a:gd name="connsiteX0" fmla="*/ 31750 w 5485766"/>
              <a:gd name="connsiteY0" fmla="*/ 679450 h 4756151"/>
              <a:gd name="connsiteX1" fmla="*/ 5315586 w 5485766"/>
              <a:gd name="connsiteY1" fmla="*/ 0 h 4756151"/>
              <a:gd name="connsiteX2" fmla="*/ 5485766 w 5485766"/>
              <a:gd name="connsiteY2" fmla="*/ 4756151 h 4756151"/>
              <a:gd name="connsiteX3" fmla="*/ 0 w 5485766"/>
              <a:gd name="connsiteY3" fmla="*/ 4641851 h 4756151"/>
              <a:gd name="connsiteX4" fmla="*/ 31750 w 5485766"/>
              <a:gd name="connsiteY4" fmla="*/ 679450 h 4756151"/>
              <a:gd name="connsiteX0" fmla="*/ 31750 w 5508626"/>
              <a:gd name="connsiteY0" fmla="*/ 679450 h 4794251"/>
              <a:gd name="connsiteX1" fmla="*/ 5315586 w 5508626"/>
              <a:gd name="connsiteY1" fmla="*/ 0 h 4794251"/>
              <a:gd name="connsiteX2" fmla="*/ 5508626 w 5508626"/>
              <a:gd name="connsiteY2" fmla="*/ 4794251 h 4794251"/>
              <a:gd name="connsiteX3" fmla="*/ 0 w 5508626"/>
              <a:gd name="connsiteY3" fmla="*/ 4641851 h 4794251"/>
              <a:gd name="connsiteX4" fmla="*/ 31750 w 5508626"/>
              <a:gd name="connsiteY4" fmla="*/ 679450 h 4794251"/>
              <a:gd name="connsiteX0" fmla="*/ 31750 w 5539106"/>
              <a:gd name="connsiteY0" fmla="*/ 679450 h 4824731"/>
              <a:gd name="connsiteX1" fmla="*/ 5315586 w 5539106"/>
              <a:gd name="connsiteY1" fmla="*/ 0 h 4824731"/>
              <a:gd name="connsiteX2" fmla="*/ 5539106 w 5539106"/>
              <a:gd name="connsiteY2" fmla="*/ 4824731 h 4824731"/>
              <a:gd name="connsiteX3" fmla="*/ 0 w 5539106"/>
              <a:gd name="connsiteY3" fmla="*/ 4641851 h 4824731"/>
              <a:gd name="connsiteX4" fmla="*/ 31750 w 5539106"/>
              <a:gd name="connsiteY4" fmla="*/ 679450 h 4824731"/>
              <a:gd name="connsiteX0" fmla="*/ 31750 w 5546726"/>
              <a:gd name="connsiteY0" fmla="*/ 679450 h 4786631"/>
              <a:gd name="connsiteX1" fmla="*/ 5315586 w 5546726"/>
              <a:gd name="connsiteY1" fmla="*/ 0 h 4786631"/>
              <a:gd name="connsiteX2" fmla="*/ 5546726 w 5546726"/>
              <a:gd name="connsiteY2" fmla="*/ 4786631 h 4786631"/>
              <a:gd name="connsiteX3" fmla="*/ 0 w 5546726"/>
              <a:gd name="connsiteY3" fmla="*/ 4641851 h 4786631"/>
              <a:gd name="connsiteX4" fmla="*/ 31750 w 5546726"/>
              <a:gd name="connsiteY4" fmla="*/ 679450 h 4786631"/>
              <a:gd name="connsiteX0" fmla="*/ 31750 w 5546726"/>
              <a:gd name="connsiteY0" fmla="*/ 679450 h 4809491"/>
              <a:gd name="connsiteX1" fmla="*/ 5315586 w 5546726"/>
              <a:gd name="connsiteY1" fmla="*/ 0 h 4809491"/>
              <a:gd name="connsiteX2" fmla="*/ 5546726 w 5546726"/>
              <a:gd name="connsiteY2" fmla="*/ 4809491 h 4809491"/>
              <a:gd name="connsiteX3" fmla="*/ 0 w 5546726"/>
              <a:gd name="connsiteY3" fmla="*/ 4641851 h 4809491"/>
              <a:gd name="connsiteX4" fmla="*/ 31750 w 5546726"/>
              <a:gd name="connsiteY4" fmla="*/ 679450 h 4809491"/>
              <a:gd name="connsiteX0" fmla="*/ 8890 w 5523866"/>
              <a:gd name="connsiteY0" fmla="*/ 679450 h 4809491"/>
              <a:gd name="connsiteX1" fmla="*/ 5292726 w 5523866"/>
              <a:gd name="connsiteY1" fmla="*/ 0 h 4809491"/>
              <a:gd name="connsiteX2" fmla="*/ 5523866 w 5523866"/>
              <a:gd name="connsiteY2" fmla="*/ 4809491 h 4809491"/>
              <a:gd name="connsiteX3" fmla="*/ 0 w 5523866"/>
              <a:gd name="connsiteY3" fmla="*/ 4695191 h 4809491"/>
              <a:gd name="connsiteX4" fmla="*/ 8890 w 5523866"/>
              <a:gd name="connsiteY4" fmla="*/ 679450 h 4809491"/>
              <a:gd name="connsiteX0" fmla="*/ 183061 w 5523866"/>
              <a:gd name="connsiteY0" fmla="*/ 273050 h 4809491"/>
              <a:gd name="connsiteX1" fmla="*/ 5292726 w 5523866"/>
              <a:gd name="connsiteY1" fmla="*/ 0 h 4809491"/>
              <a:gd name="connsiteX2" fmla="*/ 5523866 w 5523866"/>
              <a:gd name="connsiteY2" fmla="*/ 4809491 h 4809491"/>
              <a:gd name="connsiteX3" fmla="*/ 0 w 5523866"/>
              <a:gd name="connsiteY3" fmla="*/ 4695191 h 4809491"/>
              <a:gd name="connsiteX4" fmla="*/ 183061 w 5523866"/>
              <a:gd name="connsiteY4" fmla="*/ 273050 h 4809491"/>
              <a:gd name="connsiteX0" fmla="*/ 84001 w 5523866"/>
              <a:gd name="connsiteY0" fmla="*/ 0 h 4986021"/>
              <a:gd name="connsiteX1" fmla="*/ 5292726 w 5523866"/>
              <a:gd name="connsiteY1" fmla="*/ 176530 h 4986021"/>
              <a:gd name="connsiteX2" fmla="*/ 5523866 w 5523866"/>
              <a:gd name="connsiteY2" fmla="*/ 4986021 h 4986021"/>
              <a:gd name="connsiteX3" fmla="*/ 0 w 5523866"/>
              <a:gd name="connsiteY3" fmla="*/ 4871721 h 4986021"/>
              <a:gd name="connsiteX4" fmla="*/ 84001 w 5523866"/>
              <a:gd name="connsiteY4" fmla="*/ 0 h 4986021"/>
              <a:gd name="connsiteX0" fmla="*/ 66 w 5615191"/>
              <a:gd name="connsiteY0" fmla="*/ 0 h 5184141"/>
              <a:gd name="connsiteX1" fmla="*/ 5384051 w 5615191"/>
              <a:gd name="connsiteY1" fmla="*/ 374650 h 5184141"/>
              <a:gd name="connsiteX2" fmla="*/ 5615191 w 5615191"/>
              <a:gd name="connsiteY2" fmla="*/ 5184141 h 5184141"/>
              <a:gd name="connsiteX3" fmla="*/ 91325 w 5615191"/>
              <a:gd name="connsiteY3" fmla="*/ 5069841 h 5184141"/>
              <a:gd name="connsiteX4" fmla="*/ 66 w 5615191"/>
              <a:gd name="connsiteY4" fmla="*/ 0 h 5184141"/>
              <a:gd name="connsiteX0" fmla="*/ 72 w 5607577"/>
              <a:gd name="connsiteY0" fmla="*/ 0 h 4993641"/>
              <a:gd name="connsiteX1" fmla="*/ 5376437 w 5607577"/>
              <a:gd name="connsiteY1" fmla="*/ 184150 h 4993641"/>
              <a:gd name="connsiteX2" fmla="*/ 5607577 w 5607577"/>
              <a:gd name="connsiteY2" fmla="*/ 4993641 h 4993641"/>
              <a:gd name="connsiteX3" fmla="*/ 83711 w 5607577"/>
              <a:gd name="connsiteY3" fmla="*/ 4879341 h 4993641"/>
              <a:gd name="connsiteX4" fmla="*/ 72 w 5607577"/>
              <a:gd name="connsiteY4" fmla="*/ 0 h 4993641"/>
              <a:gd name="connsiteX0" fmla="*/ 45 w 5660890"/>
              <a:gd name="connsiteY0" fmla="*/ 0 h 4986021"/>
              <a:gd name="connsiteX1" fmla="*/ 5429750 w 5660890"/>
              <a:gd name="connsiteY1" fmla="*/ 176530 h 4986021"/>
              <a:gd name="connsiteX2" fmla="*/ 5660890 w 5660890"/>
              <a:gd name="connsiteY2" fmla="*/ 4986021 h 4986021"/>
              <a:gd name="connsiteX3" fmla="*/ 137024 w 5660890"/>
              <a:gd name="connsiteY3" fmla="*/ 4871721 h 4986021"/>
              <a:gd name="connsiteX4" fmla="*/ 45 w 5660890"/>
              <a:gd name="connsiteY4" fmla="*/ 0 h 4986021"/>
              <a:gd name="connsiteX0" fmla="*/ 45 w 5660890"/>
              <a:gd name="connsiteY0" fmla="*/ 0 h 4986021"/>
              <a:gd name="connsiteX1" fmla="*/ 5475470 w 5660890"/>
              <a:gd name="connsiteY1" fmla="*/ 100330 h 4986021"/>
              <a:gd name="connsiteX2" fmla="*/ 5660890 w 5660890"/>
              <a:gd name="connsiteY2" fmla="*/ 4986021 h 4986021"/>
              <a:gd name="connsiteX3" fmla="*/ 137024 w 5660890"/>
              <a:gd name="connsiteY3" fmla="*/ 4871721 h 4986021"/>
              <a:gd name="connsiteX4" fmla="*/ 45 w 5660890"/>
              <a:gd name="connsiteY4" fmla="*/ 0 h 4986021"/>
              <a:gd name="connsiteX0" fmla="*/ 45 w 5660890"/>
              <a:gd name="connsiteY0" fmla="*/ 0 h 4986021"/>
              <a:gd name="connsiteX1" fmla="*/ 5422130 w 5660890"/>
              <a:gd name="connsiteY1" fmla="*/ 16510 h 4986021"/>
              <a:gd name="connsiteX2" fmla="*/ 5660890 w 5660890"/>
              <a:gd name="connsiteY2" fmla="*/ 4986021 h 4986021"/>
              <a:gd name="connsiteX3" fmla="*/ 137024 w 5660890"/>
              <a:gd name="connsiteY3" fmla="*/ 4871721 h 4986021"/>
              <a:gd name="connsiteX4" fmla="*/ 45 w 5660890"/>
              <a:gd name="connsiteY4" fmla="*/ 0 h 4986021"/>
              <a:gd name="connsiteX0" fmla="*/ 45 w 5660890"/>
              <a:gd name="connsiteY0" fmla="*/ 6350 h 4992371"/>
              <a:gd name="connsiteX1" fmla="*/ 5422130 w 5660890"/>
              <a:gd name="connsiteY1" fmla="*/ 0 h 4992371"/>
              <a:gd name="connsiteX2" fmla="*/ 5660890 w 5660890"/>
              <a:gd name="connsiteY2" fmla="*/ 4992371 h 4992371"/>
              <a:gd name="connsiteX3" fmla="*/ 137024 w 5660890"/>
              <a:gd name="connsiteY3" fmla="*/ 4878071 h 4992371"/>
              <a:gd name="connsiteX4" fmla="*/ 45 w 5660890"/>
              <a:gd name="connsiteY4" fmla="*/ 6350 h 4992371"/>
              <a:gd name="connsiteX0" fmla="*/ 45 w 5653270"/>
              <a:gd name="connsiteY0" fmla="*/ 6350 h 5266691"/>
              <a:gd name="connsiteX1" fmla="*/ 5422130 w 5653270"/>
              <a:gd name="connsiteY1" fmla="*/ 0 h 5266691"/>
              <a:gd name="connsiteX2" fmla="*/ 5653270 w 5653270"/>
              <a:gd name="connsiteY2" fmla="*/ 5266691 h 5266691"/>
              <a:gd name="connsiteX3" fmla="*/ 137024 w 5653270"/>
              <a:gd name="connsiteY3" fmla="*/ 4878071 h 5266691"/>
              <a:gd name="connsiteX4" fmla="*/ 45 w 5653270"/>
              <a:gd name="connsiteY4" fmla="*/ 6350 h 5266691"/>
              <a:gd name="connsiteX0" fmla="*/ 45 w 5729470"/>
              <a:gd name="connsiteY0" fmla="*/ 6350 h 5676266"/>
              <a:gd name="connsiteX1" fmla="*/ 5422130 w 5729470"/>
              <a:gd name="connsiteY1" fmla="*/ 0 h 5676266"/>
              <a:gd name="connsiteX2" fmla="*/ 5729470 w 5729470"/>
              <a:gd name="connsiteY2" fmla="*/ 5676266 h 5676266"/>
              <a:gd name="connsiteX3" fmla="*/ 137024 w 5729470"/>
              <a:gd name="connsiteY3" fmla="*/ 4878071 h 5676266"/>
              <a:gd name="connsiteX4" fmla="*/ 45 w 5729470"/>
              <a:gd name="connsiteY4" fmla="*/ 6350 h 5676266"/>
              <a:gd name="connsiteX0" fmla="*/ 45 w 5685927"/>
              <a:gd name="connsiteY0" fmla="*/ 6350 h 5923009"/>
              <a:gd name="connsiteX1" fmla="*/ 5422130 w 5685927"/>
              <a:gd name="connsiteY1" fmla="*/ 0 h 5923009"/>
              <a:gd name="connsiteX2" fmla="*/ 5685927 w 5685927"/>
              <a:gd name="connsiteY2" fmla="*/ 5923009 h 5923009"/>
              <a:gd name="connsiteX3" fmla="*/ 137024 w 5685927"/>
              <a:gd name="connsiteY3" fmla="*/ 4878071 h 5923009"/>
              <a:gd name="connsiteX4" fmla="*/ 45 w 5685927"/>
              <a:gd name="connsiteY4" fmla="*/ 6350 h 5923009"/>
              <a:gd name="connsiteX0" fmla="*/ 45 w 5689489"/>
              <a:gd name="connsiteY0" fmla="*/ 6350 h 5923303"/>
              <a:gd name="connsiteX1" fmla="*/ 5422130 w 5689489"/>
              <a:gd name="connsiteY1" fmla="*/ 0 h 5923303"/>
              <a:gd name="connsiteX2" fmla="*/ 5685927 w 5689489"/>
              <a:gd name="connsiteY2" fmla="*/ 5923009 h 5923303"/>
              <a:gd name="connsiteX3" fmla="*/ 137024 w 5689489"/>
              <a:gd name="connsiteY3" fmla="*/ 4878071 h 5923303"/>
              <a:gd name="connsiteX4" fmla="*/ 45 w 5689489"/>
              <a:gd name="connsiteY4" fmla="*/ 6350 h 5923303"/>
              <a:gd name="connsiteX0" fmla="*/ 45 w 5689651"/>
              <a:gd name="connsiteY0" fmla="*/ 6448 h 5923333"/>
              <a:gd name="connsiteX1" fmla="*/ 5422130 w 5689651"/>
              <a:gd name="connsiteY1" fmla="*/ 98 h 5923333"/>
              <a:gd name="connsiteX2" fmla="*/ 5685927 w 5689651"/>
              <a:gd name="connsiteY2" fmla="*/ 5923107 h 5923333"/>
              <a:gd name="connsiteX3" fmla="*/ 137024 w 5689651"/>
              <a:gd name="connsiteY3" fmla="*/ 4878169 h 5923333"/>
              <a:gd name="connsiteX4" fmla="*/ 45 w 5689651"/>
              <a:gd name="connsiteY4" fmla="*/ 6448 h 5923333"/>
              <a:gd name="connsiteX0" fmla="*/ 45 w 5804754"/>
              <a:gd name="connsiteY0" fmla="*/ 6450 h 5836252"/>
              <a:gd name="connsiteX1" fmla="*/ 5422130 w 5804754"/>
              <a:gd name="connsiteY1" fmla="*/ 100 h 5836252"/>
              <a:gd name="connsiteX2" fmla="*/ 5802041 w 5804754"/>
              <a:gd name="connsiteY2" fmla="*/ 5836023 h 5836252"/>
              <a:gd name="connsiteX3" fmla="*/ 137024 w 5804754"/>
              <a:gd name="connsiteY3" fmla="*/ 4878171 h 5836252"/>
              <a:gd name="connsiteX4" fmla="*/ 45 w 5804754"/>
              <a:gd name="connsiteY4" fmla="*/ 6450 h 5836252"/>
              <a:gd name="connsiteX0" fmla="*/ 45 w 5779526"/>
              <a:gd name="connsiteY0" fmla="*/ 6450 h 5887050"/>
              <a:gd name="connsiteX1" fmla="*/ 5422130 w 5779526"/>
              <a:gd name="connsiteY1" fmla="*/ 100 h 5887050"/>
              <a:gd name="connsiteX2" fmla="*/ 5776641 w 5779526"/>
              <a:gd name="connsiteY2" fmla="*/ 5886823 h 5887050"/>
              <a:gd name="connsiteX3" fmla="*/ 137024 w 5779526"/>
              <a:gd name="connsiteY3" fmla="*/ 4878171 h 5887050"/>
              <a:gd name="connsiteX4" fmla="*/ 45 w 5779526"/>
              <a:gd name="connsiteY4" fmla="*/ 6450 h 5887050"/>
              <a:gd name="connsiteX0" fmla="*/ 40821 w 5820302"/>
              <a:gd name="connsiteY0" fmla="*/ 6450 h 5887050"/>
              <a:gd name="connsiteX1" fmla="*/ 5462906 w 5820302"/>
              <a:gd name="connsiteY1" fmla="*/ 100 h 5887050"/>
              <a:gd name="connsiteX2" fmla="*/ 5817417 w 5820302"/>
              <a:gd name="connsiteY2" fmla="*/ 5886823 h 5887050"/>
              <a:gd name="connsiteX3" fmla="*/ 0 w 5820302"/>
              <a:gd name="connsiteY3" fmla="*/ 4840071 h 5887050"/>
              <a:gd name="connsiteX4" fmla="*/ 40821 w 5820302"/>
              <a:gd name="connsiteY4" fmla="*/ 6450 h 5887050"/>
              <a:gd name="connsiteX0" fmla="*/ 215 w 5843196"/>
              <a:gd name="connsiteY0" fmla="*/ 0 h 6045700"/>
              <a:gd name="connsiteX1" fmla="*/ 5485800 w 5843196"/>
              <a:gd name="connsiteY1" fmla="*/ 158750 h 6045700"/>
              <a:gd name="connsiteX2" fmla="*/ 5840311 w 5843196"/>
              <a:gd name="connsiteY2" fmla="*/ 6045473 h 6045700"/>
              <a:gd name="connsiteX3" fmla="*/ 22894 w 5843196"/>
              <a:gd name="connsiteY3" fmla="*/ 4998721 h 6045700"/>
              <a:gd name="connsiteX4" fmla="*/ 215 w 5843196"/>
              <a:gd name="connsiteY4" fmla="*/ 0 h 6045700"/>
              <a:gd name="connsiteX0" fmla="*/ 215 w 5843196"/>
              <a:gd name="connsiteY0" fmla="*/ 0 h 6147300"/>
              <a:gd name="connsiteX1" fmla="*/ 5485800 w 5843196"/>
              <a:gd name="connsiteY1" fmla="*/ 260350 h 6147300"/>
              <a:gd name="connsiteX2" fmla="*/ 5840311 w 5843196"/>
              <a:gd name="connsiteY2" fmla="*/ 6147073 h 6147300"/>
              <a:gd name="connsiteX3" fmla="*/ 22894 w 5843196"/>
              <a:gd name="connsiteY3" fmla="*/ 5100321 h 6147300"/>
              <a:gd name="connsiteX4" fmla="*/ 215 w 5843196"/>
              <a:gd name="connsiteY4" fmla="*/ 0 h 6147300"/>
              <a:gd name="connsiteX0" fmla="*/ 80 w 5893861"/>
              <a:gd name="connsiteY0" fmla="*/ 0 h 6248900"/>
              <a:gd name="connsiteX1" fmla="*/ 5536465 w 5893861"/>
              <a:gd name="connsiteY1" fmla="*/ 361950 h 6248900"/>
              <a:gd name="connsiteX2" fmla="*/ 5890976 w 5893861"/>
              <a:gd name="connsiteY2" fmla="*/ 6248673 h 6248900"/>
              <a:gd name="connsiteX3" fmla="*/ 73559 w 5893861"/>
              <a:gd name="connsiteY3" fmla="*/ 5201921 h 6248900"/>
              <a:gd name="connsiteX4" fmla="*/ 80 w 5893861"/>
              <a:gd name="connsiteY4" fmla="*/ 0 h 6248900"/>
              <a:gd name="connsiteX0" fmla="*/ 80 w 5893861"/>
              <a:gd name="connsiteY0" fmla="*/ 0 h 6185400"/>
              <a:gd name="connsiteX1" fmla="*/ 5536465 w 5893861"/>
              <a:gd name="connsiteY1" fmla="*/ 298450 h 6185400"/>
              <a:gd name="connsiteX2" fmla="*/ 5890976 w 5893861"/>
              <a:gd name="connsiteY2" fmla="*/ 6185173 h 6185400"/>
              <a:gd name="connsiteX3" fmla="*/ 73559 w 5893861"/>
              <a:gd name="connsiteY3" fmla="*/ 5138421 h 6185400"/>
              <a:gd name="connsiteX4" fmla="*/ 80 w 5893861"/>
              <a:gd name="connsiteY4" fmla="*/ 0 h 6185400"/>
              <a:gd name="connsiteX0" fmla="*/ 80 w 5893537"/>
              <a:gd name="connsiteY0" fmla="*/ 0 h 6185397"/>
              <a:gd name="connsiteX1" fmla="*/ 5485665 w 5893537"/>
              <a:gd name="connsiteY1" fmla="*/ 222250 h 6185397"/>
              <a:gd name="connsiteX2" fmla="*/ 5890976 w 5893537"/>
              <a:gd name="connsiteY2" fmla="*/ 6185173 h 6185397"/>
              <a:gd name="connsiteX3" fmla="*/ 73559 w 5893537"/>
              <a:gd name="connsiteY3" fmla="*/ 5138421 h 6185397"/>
              <a:gd name="connsiteX4" fmla="*/ 80 w 5893537"/>
              <a:gd name="connsiteY4" fmla="*/ 0 h 6185397"/>
              <a:gd name="connsiteX0" fmla="*/ 80 w 5893537"/>
              <a:gd name="connsiteY0" fmla="*/ 0 h 6185393"/>
              <a:gd name="connsiteX1" fmla="*/ 5485665 w 5893537"/>
              <a:gd name="connsiteY1" fmla="*/ 95250 h 6185393"/>
              <a:gd name="connsiteX2" fmla="*/ 5890976 w 5893537"/>
              <a:gd name="connsiteY2" fmla="*/ 6185173 h 6185393"/>
              <a:gd name="connsiteX3" fmla="*/ 73559 w 5893537"/>
              <a:gd name="connsiteY3" fmla="*/ 5138421 h 6185393"/>
              <a:gd name="connsiteX4" fmla="*/ 80 w 5893537"/>
              <a:gd name="connsiteY4" fmla="*/ 0 h 6185393"/>
              <a:gd name="connsiteX0" fmla="*/ 80 w 5893279"/>
              <a:gd name="connsiteY0" fmla="*/ 0 h 6185393"/>
              <a:gd name="connsiteX1" fmla="*/ 5434865 w 5893279"/>
              <a:gd name="connsiteY1" fmla="*/ 95250 h 6185393"/>
              <a:gd name="connsiteX2" fmla="*/ 5890976 w 5893279"/>
              <a:gd name="connsiteY2" fmla="*/ 6185173 h 6185393"/>
              <a:gd name="connsiteX3" fmla="*/ 73559 w 5893279"/>
              <a:gd name="connsiteY3" fmla="*/ 5138421 h 6185393"/>
              <a:gd name="connsiteX4" fmla="*/ 80 w 5893279"/>
              <a:gd name="connsiteY4" fmla="*/ 0 h 6185393"/>
              <a:gd name="connsiteX0" fmla="*/ 50 w 5893249"/>
              <a:gd name="connsiteY0" fmla="*/ 0 h 6185393"/>
              <a:gd name="connsiteX1" fmla="*/ 5434835 w 5893249"/>
              <a:gd name="connsiteY1" fmla="*/ 95250 h 6185393"/>
              <a:gd name="connsiteX2" fmla="*/ 5890946 w 5893249"/>
              <a:gd name="connsiteY2" fmla="*/ 6185173 h 6185393"/>
              <a:gd name="connsiteX3" fmla="*/ 124329 w 5893249"/>
              <a:gd name="connsiteY3" fmla="*/ 5176521 h 6185393"/>
              <a:gd name="connsiteX4" fmla="*/ 50 w 5893249"/>
              <a:gd name="connsiteY4" fmla="*/ 0 h 6185393"/>
              <a:gd name="connsiteX0" fmla="*/ 39 w 5893238"/>
              <a:gd name="connsiteY0" fmla="*/ 0 h 6185393"/>
              <a:gd name="connsiteX1" fmla="*/ 5434824 w 5893238"/>
              <a:gd name="connsiteY1" fmla="*/ 95250 h 6185393"/>
              <a:gd name="connsiteX2" fmla="*/ 5890935 w 5893238"/>
              <a:gd name="connsiteY2" fmla="*/ 6185173 h 6185393"/>
              <a:gd name="connsiteX3" fmla="*/ 162418 w 5893238"/>
              <a:gd name="connsiteY3" fmla="*/ 5278121 h 6185393"/>
              <a:gd name="connsiteX4" fmla="*/ 39 w 5893238"/>
              <a:gd name="connsiteY4" fmla="*/ 0 h 6185393"/>
              <a:gd name="connsiteX0" fmla="*/ 32 w 5893231"/>
              <a:gd name="connsiteY0" fmla="*/ 0 h 6185393"/>
              <a:gd name="connsiteX1" fmla="*/ 5434817 w 5893231"/>
              <a:gd name="connsiteY1" fmla="*/ 95250 h 6185393"/>
              <a:gd name="connsiteX2" fmla="*/ 5890928 w 5893231"/>
              <a:gd name="connsiteY2" fmla="*/ 6185173 h 6185393"/>
              <a:gd name="connsiteX3" fmla="*/ 200511 w 5893231"/>
              <a:gd name="connsiteY3" fmla="*/ 5265421 h 6185393"/>
              <a:gd name="connsiteX4" fmla="*/ 32 w 5893231"/>
              <a:gd name="connsiteY4" fmla="*/ 0 h 6185393"/>
              <a:gd name="connsiteX0" fmla="*/ 32 w 5893231"/>
              <a:gd name="connsiteY0" fmla="*/ 0 h 6248891"/>
              <a:gd name="connsiteX1" fmla="*/ 5434817 w 5893231"/>
              <a:gd name="connsiteY1" fmla="*/ 95250 h 6248891"/>
              <a:gd name="connsiteX2" fmla="*/ 5890928 w 5893231"/>
              <a:gd name="connsiteY2" fmla="*/ 6248673 h 6248891"/>
              <a:gd name="connsiteX3" fmla="*/ 200511 w 5893231"/>
              <a:gd name="connsiteY3" fmla="*/ 5265421 h 6248891"/>
              <a:gd name="connsiteX4" fmla="*/ 32 w 5893231"/>
              <a:gd name="connsiteY4" fmla="*/ 0 h 6248891"/>
              <a:gd name="connsiteX0" fmla="*/ 32 w 5943820"/>
              <a:gd name="connsiteY0" fmla="*/ 0 h 6261590"/>
              <a:gd name="connsiteX1" fmla="*/ 5434817 w 5943820"/>
              <a:gd name="connsiteY1" fmla="*/ 95250 h 6261590"/>
              <a:gd name="connsiteX2" fmla="*/ 5941728 w 5943820"/>
              <a:gd name="connsiteY2" fmla="*/ 6261373 h 6261590"/>
              <a:gd name="connsiteX3" fmla="*/ 200511 w 5943820"/>
              <a:gd name="connsiteY3" fmla="*/ 5265421 h 6261590"/>
              <a:gd name="connsiteX4" fmla="*/ 32 w 5943820"/>
              <a:gd name="connsiteY4" fmla="*/ 0 h 6261590"/>
              <a:gd name="connsiteX0" fmla="*/ 38 w 5943826"/>
              <a:gd name="connsiteY0" fmla="*/ 0 h 6261590"/>
              <a:gd name="connsiteX1" fmla="*/ 5434823 w 5943826"/>
              <a:gd name="connsiteY1" fmla="*/ 95250 h 6261590"/>
              <a:gd name="connsiteX2" fmla="*/ 5941734 w 5943826"/>
              <a:gd name="connsiteY2" fmla="*/ 6261373 h 6261590"/>
              <a:gd name="connsiteX3" fmla="*/ 200517 w 5943826"/>
              <a:gd name="connsiteY3" fmla="*/ 5265421 h 6261590"/>
              <a:gd name="connsiteX4" fmla="*/ 38 w 5943826"/>
              <a:gd name="connsiteY4" fmla="*/ 0 h 6261590"/>
              <a:gd name="connsiteX0" fmla="*/ 34 w 5943822"/>
              <a:gd name="connsiteY0" fmla="*/ 0 h 6261590"/>
              <a:gd name="connsiteX1" fmla="*/ 5434819 w 5943822"/>
              <a:gd name="connsiteY1" fmla="*/ 95250 h 6261590"/>
              <a:gd name="connsiteX2" fmla="*/ 5941730 w 5943822"/>
              <a:gd name="connsiteY2" fmla="*/ 6261373 h 6261590"/>
              <a:gd name="connsiteX3" fmla="*/ 200513 w 5943822"/>
              <a:gd name="connsiteY3" fmla="*/ 5265421 h 6261590"/>
              <a:gd name="connsiteX4" fmla="*/ 34 w 5943822"/>
              <a:gd name="connsiteY4" fmla="*/ 0 h 6261590"/>
              <a:gd name="connsiteX0" fmla="*/ 0 w 5943788"/>
              <a:gd name="connsiteY0" fmla="*/ 8 h 6261598"/>
              <a:gd name="connsiteX1" fmla="*/ 5434785 w 5943788"/>
              <a:gd name="connsiteY1" fmla="*/ 95258 h 6261598"/>
              <a:gd name="connsiteX2" fmla="*/ 5941696 w 5943788"/>
              <a:gd name="connsiteY2" fmla="*/ 6261381 h 6261598"/>
              <a:gd name="connsiteX3" fmla="*/ 200479 w 5943788"/>
              <a:gd name="connsiteY3" fmla="*/ 5265429 h 6261598"/>
              <a:gd name="connsiteX4" fmla="*/ 0 w 5943788"/>
              <a:gd name="connsiteY4" fmla="*/ 8 h 6261598"/>
              <a:gd name="connsiteX0" fmla="*/ 0 w 5981888"/>
              <a:gd name="connsiteY0" fmla="*/ 8 h 6274298"/>
              <a:gd name="connsiteX1" fmla="*/ 5472885 w 5981888"/>
              <a:gd name="connsiteY1" fmla="*/ 107958 h 6274298"/>
              <a:gd name="connsiteX2" fmla="*/ 5979796 w 5981888"/>
              <a:gd name="connsiteY2" fmla="*/ 6274081 h 6274298"/>
              <a:gd name="connsiteX3" fmla="*/ 238579 w 5981888"/>
              <a:gd name="connsiteY3" fmla="*/ 5278129 h 6274298"/>
              <a:gd name="connsiteX4" fmla="*/ 0 w 5981888"/>
              <a:gd name="connsiteY4" fmla="*/ 8 h 6274298"/>
              <a:gd name="connsiteX0" fmla="*/ 0 w 5969188"/>
              <a:gd name="connsiteY0" fmla="*/ 9 h 6248899"/>
              <a:gd name="connsiteX1" fmla="*/ 5460185 w 5969188"/>
              <a:gd name="connsiteY1" fmla="*/ 82559 h 6248899"/>
              <a:gd name="connsiteX2" fmla="*/ 5967096 w 5969188"/>
              <a:gd name="connsiteY2" fmla="*/ 6248682 h 6248899"/>
              <a:gd name="connsiteX3" fmla="*/ 225879 w 5969188"/>
              <a:gd name="connsiteY3" fmla="*/ 5252730 h 6248899"/>
              <a:gd name="connsiteX4" fmla="*/ 0 w 5969188"/>
              <a:gd name="connsiteY4" fmla="*/ 9 h 6248899"/>
              <a:gd name="connsiteX0" fmla="*/ 0 w 5943788"/>
              <a:gd name="connsiteY0" fmla="*/ 285845 h 6166435"/>
              <a:gd name="connsiteX1" fmla="*/ 5434785 w 5943788"/>
              <a:gd name="connsiteY1" fmla="*/ 95 h 6166435"/>
              <a:gd name="connsiteX2" fmla="*/ 5941696 w 5943788"/>
              <a:gd name="connsiteY2" fmla="*/ 6166218 h 6166435"/>
              <a:gd name="connsiteX3" fmla="*/ 200479 w 5943788"/>
              <a:gd name="connsiteY3" fmla="*/ 5170266 h 6166435"/>
              <a:gd name="connsiteX4" fmla="*/ 0 w 5943788"/>
              <a:gd name="connsiteY4" fmla="*/ 285845 h 6166435"/>
              <a:gd name="connsiteX0" fmla="*/ 0 w 6146988"/>
              <a:gd name="connsiteY0" fmla="*/ 273145 h 6166435"/>
              <a:gd name="connsiteX1" fmla="*/ 5637985 w 6146988"/>
              <a:gd name="connsiteY1" fmla="*/ 95 h 6166435"/>
              <a:gd name="connsiteX2" fmla="*/ 6144896 w 6146988"/>
              <a:gd name="connsiteY2" fmla="*/ 6166218 h 6166435"/>
              <a:gd name="connsiteX3" fmla="*/ 403679 w 6146988"/>
              <a:gd name="connsiteY3" fmla="*/ 5170266 h 6166435"/>
              <a:gd name="connsiteX4" fmla="*/ 0 w 6146988"/>
              <a:gd name="connsiteY4" fmla="*/ 273145 h 6166435"/>
              <a:gd name="connsiteX0" fmla="*/ 0 w 6210488"/>
              <a:gd name="connsiteY0" fmla="*/ 349345 h 6166435"/>
              <a:gd name="connsiteX1" fmla="*/ 5701485 w 6210488"/>
              <a:gd name="connsiteY1" fmla="*/ 95 h 6166435"/>
              <a:gd name="connsiteX2" fmla="*/ 6208396 w 6210488"/>
              <a:gd name="connsiteY2" fmla="*/ 6166218 h 6166435"/>
              <a:gd name="connsiteX3" fmla="*/ 467179 w 6210488"/>
              <a:gd name="connsiteY3" fmla="*/ 5170266 h 6166435"/>
              <a:gd name="connsiteX4" fmla="*/ 0 w 6210488"/>
              <a:gd name="connsiteY4" fmla="*/ 349345 h 6166435"/>
              <a:gd name="connsiteX0" fmla="*/ 0 w 6261112"/>
              <a:gd name="connsiteY0" fmla="*/ 349353 h 5633063"/>
              <a:gd name="connsiteX1" fmla="*/ 5701485 w 6261112"/>
              <a:gd name="connsiteY1" fmla="*/ 103 h 5633063"/>
              <a:gd name="connsiteX2" fmla="*/ 6259196 w 6261112"/>
              <a:gd name="connsiteY2" fmla="*/ 5632826 h 5633063"/>
              <a:gd name="connsiteX3" fmla="*/ 467179 w 6261112"/>
              <a:gd name="connsiteY3" fmla="*/ 5170274 h 5633063"/>
              <a:gd name="connsiteX4" fmla="*/ 0 w 6261112"/>
              <a:gd name="connsiteY4" fmla="*/ 349353 h 5633063"/>
              <a:gd name="connsiteX0" fmla="*/ 0 w 6400452"/>
              <a:gd name="connsiteY0" fmla="*/ 349351 h 5785455"/>
              <a:gd name="connsiteX1" fmla="*/ 5701485 w 6400452"/>
              <a:gd name="connsiteY1" fmla="*/ 101 h 5785455"/>
              <a:gd name="connsiteX2" fmla="*/ 6398896 w 6400452"/>
              <a:gd name="connsiteY2" fmla="*/ 5785224 h 5785455"/>
              <a:gd name="connsiteX3" fmla="*/ 467179 w 6400452"/>
              <a:gd name="connsiteY3" fmla="*/ 5170272 h 5785455"/>
              <a:gd name="connsiteX4" fmla="*/ 0 w 6400452"/>
              <a:gd name="connsiteY4" fmla="*/ 349351 h 5785455"/>
              <a:gd name="connsiteX0" fmla="*/ 0 w 6463830"/>
              <a:gd name="connsiteY0" fmla="*/ 349350 h 5848952"/>
              <a:gd name="connsiteX1" fmla="*/ 5701485 w 6463830"/>
              <a:gd name="connsiteY1" fmla="*/ 100 h 5848952"/>
              <a:gd name="connsiteX2" fmla="*/ 6462396 w 6463830"/>
              <a:gd name="connsiteY2" fmla="*/ 5848723 h 5848952"/>
              <a:gd name="connsiteX3" fmla="*/ 467179 w 6463830"/>
              <a:gd name="connsiteY3" fmla="*/ 5170271 h 5848952"/>
              <a:gd name="connsiteX4" fmla="*/ 0 w 6463830"/>
              <a:gd name="connsiteY4" fmla="*/ 349350 h 5848952"/>
              <a:gd name="connsiteX0" fmla="*/ 0 w 6406789"/>
              <a:gd name="connsiteY0" fmla="*/ 349350 h 5887050"/>
              <a:gd name="connsiteX1" fmla="*/ 5701485 w 6406789"/>
              <a:gd name="connsiteY1" fmla="*/ 100 h 5887050"/>
              <a:gd name="connsiteX2" fmla="*/ 6405246 w 6406789"/>
              <a:gd name="connsiteY2" fmla="*/ 5886823 h 5887050"/>
              <a:gd name="connsiteX3" fmla="*/ 467179 w 6406789"/>
              <a:gd name="connsiteY3" fmla="*/ 5170271 h 5887050"/>
              <a:gd name="connsiteX4" fmla="*/ 0 w 6406789"/>
              <a:gd name="connsiteY4" fmla="*/ 349350 h 5887050"/>
              <a:gd name="connsiteX0" fmla="*/ 0 w 6454322"/>
              <a:gd name="connsiteY0" fmla="*/ 349350 h 5858476"/>
              <a:gd name="connsiteX1" fmla="*/ 5701485 w 6454322"/>
              <a:gd name="connsiteY1" fmla="*/ 100 h 5858476"/>
              <a:gd name="connsiteX2" fmla="*/ 6452871 w 6454322"/>
              <a:gd name="connsiteY2" fmla="*/ 5858248 h 5858476"/>
              <a:gd name="connsiteX3" fmla="*/ 467179 w 6454322"/>
              <a:gd name="connsiteY3" fmla="*/ 5170271 h 5858476"/>
              <a:gd name="connsiteX4" fmla="*/ 0 w 6454322"/>
              <a:gd name="connsiteY4" fmla="*/ 349350 h 5858476"/>
              <a:gd name="connsiteX0" fmla="*/ 0 w 6482847"/>
              <a:gd name="connsiteY0" fmla="*/ 349350 h 5848952"/>
              <a:gd name="connsiteX1" fmla="*/ 5701485 w 6482847"/>
              <a:gd name="connsiteY1" fmla="*/ 100 h 5848952"/>
              <a:gd name="connsiteX2" fmla="*/ 6481446 w 6482847"/>
              <a:gd name="connsiteY2" fmla="*/ 5848723 h 5848952"/>
              <a:gd name="connsiteX3" fmla="*/ 467179 w 6482847"/>
              <a:gd name="connsiteY3" fmla="*/ 5170271 h 5848952"/>
              <a:gd name="connsiteX4" fmla="*/ 0 w 6482847"/>
              <a:gd name="connsiteY4" fmla="*/ 349350 h 5848952"/>
              <a:gd name="connsiteX0" fmla="*/ 0 w 6481446"/>
              <a:gd name="connsiteY0" fmla="*/ 349351 h 5848724"/>
              <a:gd name="connsiteX1" fmla="*/ 5701485 w 6481446"/>
              <a:gd name="connsiteY1" fmla="*/ 101 h 5848724"/>
              <a:gd name="connsiteX2" fmla="*/ 6481446 w 6481446"/>
              <a:gd name="connsiteY2" fmla="*/ 5848724 h 5848724"/>
              <a:gd name="connsiteX3" fmla="*/ 467179 w 6481446"/>
              <a:gd name="connsiteY3" fmla="*/ 5170272 h 5848724"/>
              <a:gd name="connsiteX4" fmla="*/ 0 w 6481446"/>
              <a:gd name="connsiteY4" fmla="*/ 349351 h 5848724"/>
              <a:gd name="connsiteX0" fmla="*/ 0 w 6481446"/>
              <a:gd name="connsiteY0" fmla="*/ 349351 h 5886824"/>
              <a:gd name="connsiteX1" fmla="*/ 5701485 w 6481446"/>
              <a:gd name="connsiteY1" fmla="*/ 101 h 5886824"/>
              <a:gd name="connsiteX2" fmla="*/ 6481446 w 6481446"/>
              <a:gd name="connsiteY2" fmla="*/ 5886824 h 5886824"/>
              <a:gd name="connsiteX3" fmla="*/ 467179 w 6481446"/>
              <a:gd name="connsiteY3" fmla="*/ 5170272 h 5886824"/>
              <a:gd name="connsiteX4" fmla="*/ 0 w 6481446"/>
              <a:gd name="connsiteY4" fmla="*/ 349351 h 5886824"/>
              <a:gd name="connsiteX0" fmla="*/ 0 w 6481446"/>
              <a:gd name="connsiteY0" fmla="*/ 247753 h 5785226"/>
              <a:gd name="connsiteX1" fmla="*/ 5663385 w 6481446"/>
              <a:gd name="connsiteY1" fmla="*/ 103 h 5785226"/>
              <a:gd name="connsiteX2" fmla="*/ 6481446 w 6481446"/>
              <a:gd name="connsiteY2" fmla="*/ 5785226 h 5785226"/>
              <a:gd name="connsiteX3" fmla="*/ 467179 w 6481446"/>
              <a:gd name="connsiteY3" fmla="*/ 5068674 h 5785226"/>
              <a:gd name="connsiteX4" fmla="*/ 0 w 6481446"/>
              <a:gd name="connsiteY4" fmla="*/ 247753 h 5785226"/>
              <a:gd name="connsiteX0" fmla="*/ 0 w 6481446"/>
              <a:gd name="connsiteY0" fmla="*/ 235053 h 5772526"/>
              <a:gd name="connsiteX1" fmla="*/ 5612585 w 6481446"/>
              <a:gd name="connsiteY1" fmla="*/ 103 h 5772526"/>
              <a:gd name="connsiteX2" fmla="*/ 6481446 w 6481446"/>
              <a:gd name="connsiteY2" fmla="*/ 5772526 h 5772526"/>
              <a:gd name="connsiteX3" fmla="*/ 467179 w 6481446"/>
              <a:gd name="connsiteY3" fmla="*/ 5055974 h 5772526"/>
              <a:gd name="connsiteX4" fmla="*/ 0 w 6481446"/>
              <a:gd name="connsiteY4" fmla="*/ 235053 h 577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1446" h="5772526">
                <a:moveTo>
                  <a:pt x="0" y="235053"/>
                </a:moveTo>
                <a:lnTo>
                  <a:pt x="5612585" y="103"/>
                </a:lnTo>
                <a:cubicBezTo>
                  <a:pt x="5631332" y="-28019"/>
                  <a:pt x="6463606" y="5748487"/>
                  <a:pt x="6481446" y="5772526"/>
                </a:cubicBezTo>
                <a:lnTo>
                  <a:pt x="467179" y="5055974"/>
                </a:lnTo>
                <a:cubicBezTo>
                  <a:pt x="457442" y="5063594"/>
                  <a:pt x="22437" y="227433"/>
                  <a:pt x="0" y="23505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>
              <a:rot lat="19092000" lon="2268000" rev="20346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5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16413" y="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39112" y="342900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78817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7395" y="756288"/>
            <a:ext cx="2113380" cy="5345425"/>
            <a:chOff x="-946491" y="4049540"/>
            <a:chExt cx="4117956" cy="1435123"/>
          </a:xfrm>
        </p:grpSpPr>
        <p:sp>
          <p:nvSpPr>
            <p:cNvPr id="3" name="Rectangle 2"/>
            <p:cNvSpPr/>
            <p:nvPr/>
          </p:nvSpPr>
          <p:spPr>
            <a:xfrm>
              <a:off x="-946491" y="4175282"/>
              <a:ext cx="2518773" cy="1309381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alpha val="15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Business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52692" y="4049540"/>
              <a:ext cx="2518773" cy="1015663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alpha val="15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startup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0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751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35738" y="1362075"/>
            <a:ext cx="6961187" cy="43897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88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105536" y="1616075"/>
            <a:ext cx="2051050" cy="3625850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484585" y="1616075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734299" y="1616075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283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97348" y="2596860"/>
            <a:ext cx="7110882" cy="3412185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288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2596862"/>
            <a:ext cx="3933371" cy="2061028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258629" y="2596862"/>
            <a:ext cx="3933371" cy="2061028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00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765302" y="2966542"/>
            <a:ext cx="2612570" cy="2885436"/>
          </a:xfrm>
          <a:custGeom>
            <a:avLst/>
            <a:gdLst>
              <a:gd name="connsiteX0" fmla="*/ 50553 w 2612570"/>
              <a:gd name="connsiteY0" fmla="*/ 0 h 2885436"/>
              <a:gd name="connsiteX1" fmla="*/ 2562017 w 2612570"/>
              <a:gd name="connsiteY1" fmla="*/ 0 h 2885436"/>
              <a:gd name="connsiteX2" fmla="*/ 2612570 w 2612570"/>
              <a:gd name="connsiteY2" fmla="*/ 50553 h 2885436"/>
              <a:gd name="connsiteX3" fmla="*/ 2612570 w 2612570"/>
              <a:gd name="connsiteY3" fmla="*/ 2834883 h 2885436"/>
              <a:gd name="connsiteX4" fmla="*/ 2562017 w 2612570"/>
              <a:gd name="connsiteY4" fmla="*/ 2885436 h 2885436"/>
              <a:gd name="connsiteX5" fmla="*/ 50553 w 2612570"/>
              <a:gd name="connsiteY5" fmla="*/ 2885436 h 2885436"/>
              <a:gd name="connsiteX6" fmla="*/ 0 w 2612570"/>
              <a:gd name="connsiteY6" fmla="*/ 2834883 h 2885436"/>
              <a:gd name="connsiteX7" fmla="*/ 0 w 2612570"/>
              <a:gd name="connsiteY7" fmla="*/ 50553 h 2885436"/>
              <a:gd name="connsiteX8" fmla="*/ 50553 w 2612570"/>
              <a:gd name="connsiteY8" fmla="*/ 0 h 288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570" h="2885436">
                <a:moveTo>
                  <a:pt x="50553" y="0"/>
                </a:moveTo>
                <a:lnTo>
                  <a:pt x="2562017" y="0"/>
                </a:lnTo>
                <a:cubicBezTo>
                  <a:pt x="2589937" y="0"/>
                  <a:pt x="2612570" y="22633"/>
                  <a:pt x="2612570" y="50553"/>
                </a:cubicBezTo>
                <a:lnTo>
                  <a:pt x="2612570" y="2834883"/>
                </a:lnTo>
                <a:cubicBezTo>
                  <a:pt x="2612570" y="2862803"/>
                  <a:pt x="2589937" y="2885436"/>
                  <a:pt x="2562017" y="2885436"/>
                </a:cubicBezTo>
                <a:lnTo>
                  <a:pt x="50553" y="2885436"/>
                </a:lnTo>
                <a:cubicBezTo>
                  <a:pt x="22633" y="2885436"/>
                  <a:pt x="0" y="2862803"/>
                  <a:pt x="0" y="2834883"/>
                </a:cubicBezTo>
                <a:lnTo>
                  <a:pt x="0" y="50553"/>
                </a:lnTo>
                <a:cubicBezTo>
                  <a:pt x="0" y="22633"/>
                  <a:pt x="22633" y="0"/>
                  <a:pt x="50553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3" name="Freeform: Shape 2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11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  <a:alpha val="30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20" name="Rectangle: Rounded Corners 19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22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23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24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50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6146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2291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2412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22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15239" y="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745920" y="0"/>
            <a:ext cx="243607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62135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88196" y="3429000"/>
            <a:ext cx="245772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765939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41300" y="0"/>
            <a:ext cx="4904619" cy="3429000"/>
          </a:xfrm>
          <a:prstGeom prst="rect">
            <a:avLst/>
          </a:prstGeom>
          <a:effectLst>
            <a:outerShdw blurRad="381000" sx="106000" sy="106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41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1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757715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134100" y="2757715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608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63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bg>
      <p:bgPr>
        <a:gradFill flip="none" rotWithShape="1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3" name="Freeform: Shape 2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15" name="Rectangle: Rounded Corners 14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17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20" name="Freeform: Shape 19"/>
          <p:cNvSpPr/>
          <p:nvPr userDrawn="1"/>
        </p:nvSpPr>
        <p:spPr>
          <a:xfrm>
            <a:off x="-546905" y="3924300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8725535" y="292404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1891650" y="4885106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55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0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>
            <a:off x="-546905" y="-2933700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725535" y="50280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891650" y="2573198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725535" y="4694750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427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gradFill>
          <a:gsLst>
            <a:gs pos="0">
              <a:schemeClr val="accent5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/>
          <p:cNvSpPr/>
          <p:nvPr userDrawn="1"/>
        </p:nvSpPr>
        <p:spPr>
          <a:xfrm>
            <a:off x="-546905" y="-9805773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0"/>
          </p:nvPr>
        </p:nvSpPr>
        <p:spPr>
          <a:xfrm>
            <a:off x="1891650" y="502809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8725535" y="257319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11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  <a:alpha val="30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2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9436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67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gradFill>
          <a:gsLst>
            <a:gs pos="0">
              <a:schemeClr val="accent5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>
          <a:xfrm>
            <a:off x="-546905" y="-2933700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3" name="Freeform: Shape 2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11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  <a:alpha val="30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15" name="Rectangle: Rounded Corners 14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17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8679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2199425"/>
            <a:ext cx="6096000" cy="3886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20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4"/>
          <p:cNvSpPr>
            <a:spLocks noGrp="1"/>
          </p:cNvSpPr>
          <p:nvPr>
            <p:ph type="pic" sz="quarter" idx="10"/>
          </p:nvPr>
        </p:nvSpPr>
        <p:spPr>
          <a:xfrm>
            <a:off x="867337" y="2202441"/>
            <a:ext cx="10457326" cy="2659845"/>
          </a:xfrm>
          <a:custGeom>
            <a:avLst/>
            <a:gdLst>
              <a:gd name="connsiteX0" fmla="*/ 33425 w 10731060"/>
              <a:gd name="connsiteY0" fmla="*/ 0 h 1727404"/>
              <a:gd name="connsiteX1" fmla="*/ 10697635 w 10731060"/>
              <a:gd name="connsiteY1" fmla="*/ 0 h 1727404"/>
              <a:gd name="connsiteX2" fmla="*/ 10731060 w 10731060"/>
              <a:gd name="connsiteY2" fmla="*/ 33425 h 1727404"/>
              <a:gd name="connsiteX3" fmla="*/ 10731060 w 10731060"/>
              <a:gd name="connsiteY3" fmla="*/ 1693979 h 1727404"/>
              <a:gd name="connsiteX4" fmla="*/ 10697635 w 10731060"/>
              <a:gd name="connsiteY4" fmla="*/ 1727404 h 1727404"/>
              <a:gd name="connsiteX5" fmla="*/ 33425 w 10731060"/>
              <a:gd name="connsiteY5" fmla="*/ 1727404 h 1727404"/>
              <a:gd name="connsiteX6" fmla="*/ 0 w 10731060"/>
              <a:gd name="connsiteY6" fmla="*/ 1693979 h 1727404"/>
              <a:gd name="connsiteX7" fmla="*/ 0 w 10731060"/>
              <a:gd name="connsiteY7" fmla="*/ 33425 h 1727404"/>
              <a:gd name="connsiteX8" fmla="*/ 33425 w 10731060"/>
              <a:gd name="connsiteY8" fmla="*/ 0 h 172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1060" h="1727404">
                <a:moveTo>
                  <a:pt x="33425" y="0"/>
                </a:moveTo>
                <a:lnTo>
                  <a:pt x="10697635" y="0"/>
                </a:lnTo>
                <a:cubicBezTo>
                  <a:pt x="10716095" y="0"/>
                  <a:pt x="10731060" y="14965"/>
                  <a:pt x="10731060" y="33425"/>
                </a:cubicBezTo>
                <a:lnTo>
                  <a:pt x="10731060" y="1693979"/>
                </a:lnTo>
                <a:cubicBezTo>
                  <a:pt x="10731060" y="1712439"/>
                  <a:pt x="10716095" y="1727404"/>
                  <a:pt x="10697635" y="1727404"/>
                </a:cubicBezTo>
                <a:lnTo>
                  <a:pt x="33425" y="1727404"/>
                </a:lnTo>
                <a:cubicBezTo>
                  <a:pt x="14965" y="1727404"/>
                  <a:pt x="0" y="1712439"/>
                  <a:pt x="0" y="1693979"/>
                </a:cubicBezTo>
                <a:lnTo>
                  <a:pt x="0" y="33425"/>
                </a:lnTo>
                <a:cubicBezTo>
                  <a:pt x="0" y="14965"/>
                  <a:pt x="14965" y="0"/>
                  <a:pt x="33425" y="0"/>
                </a:cubicBezTo>
                <a:close/>
              </a:path>
            </a:pathLst>
          </a:custGeom>
          <a:effectLst>
            <a:outerShdw blurRad="381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4" name="Freeform: Shape 3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12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  <a:alpha val="30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16" name="Rectangle: Rounded Corners 15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18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20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82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98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920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9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25486" y="525769"/>
            <a:ext cx="1045028" cy="1045028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621486" y="3954769"/>
            <a:ext cx="1045028" cy="1045028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534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  <p:bldP spid="12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249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498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807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492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832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76829-BBC3-4919-8FC4-A92B6386F443}" type="datetimeFigureOut">
              <a:rPr lang="id-ID" smtClean="0"/>
              <a:t>11/08/2017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144EA5-5F99-43E1-9853-96597629E39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154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129947"/>
            <a:ext cx="11523133" cy="720507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 smtClean="0"/>
              <a:t>Slide main title</a:t>
            </a:r>
            <a:endParaRPr lang="ko-KR" altLang="en-US"/>
          </a:p>
        </p:txBody>
      </p:sp>
      <p:sp>
        <p:nvSpPr>
          <p:cNvPr id="3" name="텍스트 개체 틀 3"/>
          <p:cNvSpPr>
            <a:spLocks noGrp="1"/>
          </p:cNvSpPr>
          <p:nvPr>
            <p:ph type="body" sz="quarter" idx="11" hasCustomPrompt="1"/>
          </p:nvPr>
        </p:nvSpPr>
        <p:spPr>
          <a:xfrm>
            <a:off x="334434" y="853556"/>
            <a:ext cx="11523133" cy="547611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None/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 smtClean="0"/>
              <a:t>Slide sub title</a:t>
            </a:r>
            <a:endParaRPr lang="ko-KR" altLang="en-US"/>
          </a:p>
        </p:txBody>
      </p:sp>
      <p:grpSp>
        <p:nvGrpSpPr>
          <p:cNvPr id="4" name="그룹 3"/>
          <p:cNvGrpSpPr/>
          <p:nvPr userDrawn="1"/>
        </p:nvGrpSpPr>
        <p:grpSpPr>
          <a:xfrm>
            <a:off x="-1" y="1"/>
            <a:ext cx="12192001" cy="145577"/>
            <a:chOff x="-1" y="0"/>
            <a:chExt cx="9144001" cy="109183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0" y="1"/>
              <a:ext cx="6516216" cy="109182"/>
            </a:xfrm>
            <a:prstGeom prst="rect">
              <a:avLst/>
            </a:prstGeom>
            <a:solidFill>
              <a:srgbClr val="26B5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 userDrawn="1"/>
          </p:nvSpPr>
          <p:spPr>
            <a:xfrm>
              <a:off x="6516216" y="1"/>
              <a:ext cx="798984" cy="1091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7315200" y="1"/>
              <a:ext cx="1828800" cy="10918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 userDrawn="1"/>
          </p:nvSpPr>
          <p:spPr>
            <a:xfrm>
              <a:off x="-1" y="0"/>
              <a:ext cx="598349" cy="10918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66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19864" y="914400"/>
            <a:ext cx="5557736" cy="5943600"/>
          </a:xfrm>
          <a:custGeom>
            <a:avLst/>
            <a:gdLst>
              <a:gd name="connsiteX0" fmla="*/ 0 w 5557736"/>
              <a:gd name="connsiteY0" fmla="*/ 0 h 5943600"/>
              <a:gd name="connsiteX1" fmla="*/ 5557736 w 5557736"/>
              <a:gd name="connsiteY1" fmla="*/ 0 h 5943600"/>
              <a:gd name="connsiteX2" fmla="*/ 5557736 w 5557736"/>
              <a:gd name="connsiteY2" fmla="*/ 5943600 h 5943600"/>
              <a:gd name="connsiteX3" fmla="*/ 0 w 5557736"/>
              <a:gd name="connsiteY3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7736" h="5943600">
                <a:moveTo>
                  <a:pt x="0" y="0"/>
                </a:moveTo>
                <a:lnTo>
                  <a:pt x="5557736" y="0"/>
                </a:lnTo>
                <a:lnTo>
                  <a:pt x="5557736" y="5943600"/>
                </a:lnTo>
                <a:lnTo>
                  <a:pt x="0" y="594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78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9201" y="0"/>
            <a:ext cx="7912799" cy="685800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5755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Rectangle 2"/>
          <p:cNvSpPr/>
          <p:nvPr userDrawn="1"/>
        </p:nvSpPr>
        <p:spPr>
          <a:xfrm>
            <a:off x="3257551" y="0"/>
            <a:ext cx="319054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45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685800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858000">
                <a:moveTo>
                  <a:pt x="6858000" y="0"/>
                </a:move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03266" y="900386"/>
            <a:ext cx="5646733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03266" y="2245763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Creative Business</a:t>
            </a:r>
          </a:p>
        </p:txBody>
      </p:sp>
    </p:spTree>
    <p:extLst>
      <p:ext uri="{BB962C8B-B14F-4D97-AF65-F5344CB8AC3E}">
        <p14:creationId xmlns:p14="http://schemas.microsoft.com/office/powerpoint/2010/main" val="218903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242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4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8" name="Rectangle: Rounded Corners 7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10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1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373526" y="369296"/>
            <a:ext cx="1612823" cy="403600"/>
            <a:chOff x="3045639" y="5407564"/>
            <a:chExt cx="1612823" cy="403600"/>
          </a:xfrm>
        </p:grpSpPr>
        <p:sp>
          <p:nvSpPr>
            <p:cNvPr id="65" name="Freeform: Shape 64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62207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2" r:id="rId2"/>
    <p:sldLayoutId id="2147483649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50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2" r:id="rId24"/>
    <p:sldLayoutId id="2147483673" r:id="rId25"/>
    <p:sldLayoutId id="2147483697" r:id="rId26"/>
    <p:sldLayoutId id="2147483674" r:id="rId27"/>
    <p:sldLayoutId id="2147483675" r:id="rId28"/>
    <p:sldLayoutId id="2147483676" r:id="rId29"/>
    <p:sldLayoutId id="2147483677" r:id="rId30"/>
    <p:sldLayoutId id="2147483683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4" r:id="rId37"/>
    <p:sldLayoutId id="2147483686" r:id="rId38"/>
    <p:sldLayoutId id="2147483685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jpeg"/><Relationship Id="rId11" Type="http://schemas.openxmlformats.org/officeDocument/2006/relationships/image" Target="../media/image20.jpeg"/><Relationship Id="rId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17.jpeg"/><Relationship Id="rId9" Type="http://schemas.microsoft.com/office/2007/relationships/hdphoto" Target="../media/hdphoto4.wdp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6096000" y="5503656"/>
            <a:ext cx="0" cy="812800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541544"/>
            <a:ext cx="0" cy="812800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Gadzhi-geo\Desktop\Untitled_Panora1m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" y="121407"/>
            <a:ext cx="12192000" cy="516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" y="5374564"/>
            <a:ext cx="1609390" cy="13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49100" y="5542429"/>
            <a:ext cx="1056759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КИЗИЛЮРТОВСКИЙ РАЙОН – </a:t>
            </a:r>
            <a:endParaRPr lang="en-US" sz="21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УНИКАЛЬНЫЙ КРАЙ </a:t>
            </a:r>
            <a:r>
              <a:rPr lang="ru-RU" sz="20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ЦЕНТРАЛЬНОГО ДАГЕСТАНА.</a:t>
            </a:r>
            <a:r>
              <a:rPr lang="ru-RU" sz="20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ПРЕКРАСНОЕ МЕСТО ДЛЯ ТУРИЗМА, ОТДЫХА, ОЗДОРОВЛЕНИЯ И РЕКРЕАЦИИ</a:t>
            </a:r>
            <a:endParaRPr lang="ru-RU" sz="20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2915" y="6444345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 smtClean="0">
                <a:solidFill>
                  <a:schemeClr val="bg1"/>
                </a:solidFill>
              </a:rPr>
              <a:t> </a:t>
            </a:r>
            <a:fld id="{21E5FB7C-5BC2-4856-8819-FDD191FB4040}" type="slidenum">
              <a:rPr lang="id-ID" sz="1200" smtClean="0">
                <a:solidFill>
                  <a:schemeClr val="bg1"/>
                </a:solidFill>
              </a:rPr>
              <a:t>10</a:t>
            </a:fld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9694" y="4256323"/>
            <a:ext cx="472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СЕЛО ГЕЛЬБАХ</a:t>
            </a:r>
            <a:r>
              <a:rPr lang="ru-RU" sz="1600" b="1" dirty="0" smtClean="0">
                <a:latin typeface="Lato" panose="020F0502020204030203" pitchFamily="34" charset="0"/>
              </a:rPr>
              <a:t>. КИЗИЛЮРТОВСКИЙ РАЙОН</a:t>
            </a:r>
            <a:endParaRPr lang="en-US" sz="1600" b="1" dirty="0">
              <a:latin typeface="Lato" panose="020F050202020403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3959" y="4688590"/>
            <a:ext cx="11656373" cy="1190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Ins="144000" bIns="36000" numCol="1" spcCol="360000">
            <a:spAutoFit/>
          </a:bodyPr>
          <a:lstStyle/>
          <a:p>
            <a:pPr>
              <a:defRPr/>
            </a:pPr>
            <a:r>
              <a:rPr lang="ru-RU" sz="1200" b="1" dirty="0" smtClean="0">
                <a:latin typeface="Lato" pitchFamily="34" charset="0"/>
                <a:cs typeface="Lato" pitchFamily="34" charset="0"/>
              </a:rPr>
              <a:t>ИСТОРИЧЕСКИЕ ИССЛЕДОВАНИЯ ПРОШЛОГО ДОКАЗЫВАЮТ, ЧТО СЕЛЕНИЕ ГЕЛЬБАХ ЯВЛЯЕТСЯ ДРЕВНЕЙШЕЙ СТОЛИЦЕЙ </a:t>
            </a:r>
          </a:p>
          <a:p>
            <a:pPr>
              <a:defRPr/>
            </a:pPr>
            <a:r>
              <a:rPr lang="ru-RU" sz="1200" b="1" dirty="0" smtClean="0">
                <a:latin typeface="Lato" pitchFamily="34" charset="0"/>
                <a:cs typeface="Lato" pitchFamily="34" charset="0"/>
              </a:rPr>
              <a:t>ХАЗАРСКОЙ ИМПЕРИИ – БЕЛЕНДЖЕР. </a:t>
            </a:r>
            <a:br>
              <a:rPr lang="ru-RU" sz="1200" b="1" dirty="0" smtClean="0">
                <a:latin typeface="Lato" pitchFamily="34" charset="0"/>
                <a:cs typeface="Lato" pitchFamily="34" charset="0"/>
              </a:rPr>
            </a:br>
            <a:r>
              <a:rPr lang="ru-RU" sz="1200" b="1" dirty="0" smtClean="0">
                <a:latin typeface="Lato" pitchFamily="34" charset="0"/>
                <a:cs typeface="Lato" pitchFamily="34" charset="0"/>
              </a:rPr>
              <a:t>ПРЕДПОЛАГАЕТСЯ, ЧТО НАЗВАНИЕ ГОРОДА ИМЕЕТ ИРАНСКОЕ ПРОИСХОЖДЕНИЕ, А ОСНОВАТЕЛЕМ ГОРОДА БЫЛ ХОСРОВ АКУШИРВАН. «БЕЛЕНДЖЕР» ОБРАЗОВАЛАСЬ ИЗ ДВУХ СЛОВ: «БАЛАН» – «ВЫСОКИЙ», «ГРОМКИЙ», «ДЛИННЫЙ»; «ДЖОР» – «ЦЕЛЬ», «ТРЕЩИНА».</a:t>
            </a:r>
            <a:br>
              <a:rPr lang="ru-RU" sz="1200" b="1" dirty="0" smtClean="0">
                <a:latin typeface="Lato" pitchFamily="34" charset="0"/>
                <a:cs typeface="Lato" pitchFamily="34" charset="0"/>
              </a:rPr>
            </a:br>
            <a:r>
              <a:rPr lang="ru-RU" sz="1200" b="1" dirty="0" smtClean="0">
                <a:latin typeface="Lato" pitchFamily="34" charset="0"/>
                <a:cs typeface="Lato" pitchFamily="34" charset="0"/>
              </a:rPr>
              <a:t>БЕЛЕНДЖЕР ИЗВЕСТЕН КАК И РЕКА. КОГДА В 723 Г. АРАБЫ ЗАХВАТИЛИ ГОРОД, ИХ ПРЕДВОДИТЕЛЬ ДЖАРАХ </a:t>
            </a:r>
          </a:p>
          <a:p>
            <a:pPr>
              <a:defRPr/>
            </a:pPr>
            <a:r>
              <a:rPr lang="ru-RU" sz="1200" b="1" dirty="0" smtClean="0">
                <a:latin typeface="Lato" pitchFamily="34" charset="0"/>
                <a:cs typeface="Lato" pitchFamily="34" charset="0"/>
              </a:rPr>
              <a:t>ПРИКАЗАЛ УТОПИТЬ ПЛЕННЫХ ХАЗАР В РЕКЕ БЕЛЕНДЕР (Р. СУЛАК).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Roboto" panose="02000000000000000000" pitchFamily="2" charset="0"/>
              <a:cs typeface="Lato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85652" y="-9590"/>
            <a:ext cx="2430000" cy="23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838870" y="-9590"/>
            <a:ext cx="2462421" cy="23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9709798" y="-9590"/>
            <a:ext cx="2482202" cy="23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420696" y="-9590"/>
            <a:ext cx="2430000" cy="23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:\Users\Gadzhi-geo\Desktop\Untitled_Panora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90"/>
            <a:ext cx="12192001" cy="420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54623" y="3423899"/>
            <a:ext cx="3449983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БЕЛЕНДЖЕР</a:t>
            </a:r>
            <a:endParaRPr lang="en-US" sz="40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07250" y="6085410"/>
            <a:ext cx="9123082" cy="6365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Ins="144000" bIns="36000" numCol="1" spcCol="360000">
            <a:spAutoFit/>
          </a:bodyPr>
          <a:lstStyle/>
          <a:p>
            <a:pPr>
              <a:defRPr/>
            </a:pPr>
            <a:r>
              <a:rPr lang="ru-RU" sz="1200" b="1" dirty="0" smtClean="0">
                <a:latin typeface="Lato" pitchFamily="34" charset="0"/>
                <a:cs typeface="Lato" pitchFamily="34" charset="0"/>
              </a:rPr>
              <a:t>ИМЕННО ЗДЕСЬ ПРИДУМЫВАЛОСЬ ЛУЧШЕЕ ОРУЖИЕ, КОТОРОЕ ПОМОГЛО ХАЗАРАМ ПОКОРИТЬ ДЕСЯТКИ СТРАН. ИМЕННО ЗДЕСЬ ПРИ РАСКОПКАХ ОБНАРУЖЕНА ДРЕВНЕЙШАЯ В МИРЕ СТАЛЬНАЯ САБЛЯ И ОСТАНКИ РАННЕЙ ХРИСТИАНСКОЙ ЦЕРКВИ.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Roboto" panose="02000000000000000000" pitchFamily="2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8577" y="895376"/>
            <a:ext cx="580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СЕЛО НИЖНИЙ ЧИРЮРТ.  </a:t>
            </a:r>
            <a:r>
              <a:rPr lang="ru-RU" sz="1600" b="1" dirty="0" smtClean="0">
                <a:latin typeface="Lato" panose="020F0502020204030203" pitchFamily="34" charset="0"/>
              </a:rPr>
              <a:t>КИЗИЛЮРТОВСКИЙ РАЙОН</a:t>
            </a:r>
            <a:endParaRPr lang="en-US" sz="1600" b="1" dirty="0">
              <a:latin typeface="Lato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8138" y="187896"/>
            <a:ext cx="763863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ДОМ-МУЗЕЙ А. ВИШНЕВСКОГО</a:t>
            </a:r>
            <a:endParaRPr lang="en-US" sz="36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606" y="4589253"/>
            <a:ext cx="5296619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Lato" pitchFamily="34" charset="0"/>
                <a:cs typeface="Lato" pitchFamily="34" charset="0"/>
              </a:rPr>
              <a:t>ДОМ-МУЗЕЙ  АЛЕКСАНДРА  ВИШНЕВСКОГО</a:t>
            </a:r>
            <a:endParaRPr lang="ru-RU" sz="1600" b="1" dirty="0">
              <a:latin typeface="Lato" pitchFamily="34" charset="0"/>
              <a:cs typeface="Lat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4230" y="4589253"/>
            <a:ext cx="5252033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Lato" pitchFamily="34" charset="0"/>
                <a:cs typeface="Lato" pitchFamily="34" charset="0"/>
              </a:rPr>
              <a:t>МЕМОРИАЛЬНАЯ ДОСКА</a:t>
            </a:r>
            <a:endParaRPr lang="ru-RU" sz="16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050" name="Picture 2" descr="C:\Users\Gadzhi-geo\Desktop\_EOL01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2"/>
          <a:stretch/>
        </p:blipFill>
        <p:spPr bwMode="auto">
          <a:xfrm>
            <a:off x="6264230" y="1321967"/>
            <a:ext cx="5252032" cy="30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adzhi-geo\Desktop\_EOL0120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 bwMode="auto">
          <a:xfrm>
            <a:off x="655606" y="1321967"/>
            <a:ext cx="5296619" cy="30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5605" y="5055077"/>
            <a:ext cx="10860657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ЗНАМЕНИТЫЙ ВРАЧ-ХИРУРГ. ЕГО ИССЛЕДОВАНИЯ В РАЗНЫХ ОБЛАСТЯХ ХИРУРГИИ ВНЕСЛИ ОГРОМНЫЙ ВКЛАД В РАЗВИТИЕ ОТЕЧЕСТВЕННОЙ МЕДИЦИНЫ, ОН – </a:t>
            </a:r>
            <a:r>
              <a:rPr lang="ru-RU" sz="1400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СОЗДАТЕЛЬ ЗНАМЕНИТОЙ МАЗИ</a:t>
            </a:r>
            <a:r>
              <a:rPr lang="ru-RU" sz="1400" dirty="0" smtClean="0"/>
              <a:t>, КОТОРАЯ И СЕГОДНЯ НЕ ИМЕЕТ АНАЛОГОВ, РАЗРАБОТЧИК САМОГО ИЗВЕСТНОГО МЕТОДА ОБЕЗБОЛИВАНИЯ – </a:t>
            </a:r>
            <a:r>
              <a:rPr lang="ru-RU" sz="1400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МЕСТНОЙ АНЕСТЕЗИИ. </a:t>
            </a:r>
            <a:endParaRPr lang="ru-RU" sz="1400" b="1" dirty="0">
              <a:solidFill>
                <a:srgbClr val="FFFF00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4718" y="5931521"/>
            <a:ext cx="87615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Lato" pitchFamily="34" charset="0"/>
                <a:cs typeface="Lato" pitchFamily="34" charset="0"/>
              </a:rPr>
              <a:t>ИМЯ  </a:t>
            </a:r>
            <a:r>
              <a:rPr lang="ru-RU" sz="1400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ВИШНЕВСКОГО НОСЯТ УЛИЦЫ </a:t>
            </a:r>
            <a:r>
              <a:rPr lang="ru-RU" sz="1400" b="1" dirty="0" smtClean="0">
                <a:latin typeface="Lato" pitchFamily="34" charset="0"/>
                <a:cs typeface="Lato" pitchFamily="34" charset="0"/>
              </a:rPr>
              <a:t>В Г. КАЗАНИ, ХАСАВЮРТЕ, КИЗИЛЮРТЕ И ВО МНОГИХ СЕЛАХ КИЗИЛЮРТОВСКОГО РАЙОНА.</a:t>
            </a:r>
            <a:endParaRPr lang="ru-RU" sz="1400" b="1" dirty="0">
              <a:solidFill>
                <a:srgbClr val="FFFF00"/>
              </a:solidFill>
              <a:latin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-1" y="0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lt1">
                    <a:alpha val="20000"/>
                  </a:schemeClr>
                </a:solidFill>
                <a:latin typeface="Montserrat Light" panose="00000400000000000000" pitchFamily="50" charset="0"/>
              </a:rPr>
              <a:t>01</a:t>
            </a:r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50118" y="0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lt1">
                    <a:alpha val="20000"/>
                  </a:schemeClr>
                </a:solidFill>
                <a:latin typeface="Montserrat Light" panose="00000400000000000000" pitchFamily="50" charset="0"/>
              </a:rPr>
              <a:t>02</a:t>
            </a:r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92291" y="0"/>
            <a:ext cx="3049588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lt1">
                    <a:alpha val="20000"/>
                  </a:schemeClr>
                </a:solidFill>
                <a:latin typeface="Montserrat Light" panose="00000400000000000000" pitchFamily="50" charset="0"/>
              </a:rPr>
              <a:t>03</a:t>
            </a:r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46384" y="0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lt1">
                    <a:alpha val="20000"/>
                  </a:schemeClr>
                </a:solidFill>
                <a:latin typeface="Montserrat Light" panose="00000400000000000000" pitchFamily="50" charset="0"/>
              </a:rPr>
              <a:t>04</a:t>
            </a:r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745" y="4320216"/>
            <a:ext cx="11291978" cy="9048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100" b="1" dirty="0" smtClean="0">
                <a:latin typeface="Lato" pitchFamily="34" charset="0"/>
                <a:cs typeface="Lato" pitchFamily="34" charset="0"/>
              </a:rPr>
              <a:t>ГОРЯЧИЙ И ЦЕЛЕБНЫЙ ИСТОЧНИК  ИССИ-СУВ  (ОТ. ТЮРК. «ГОРЯЧАЯ ВОДА») КИЗИЛЮРТОВСКОГО  РАЙОНА  ПОЛЬЗУЕТСЯ  </a:t>
            </a:r>
          </a:p>
          <a:p>
            <a:pPr algn="ctr">
              <a:lnSpc>
                <a:spcPct val="120000"/>
              </a:lnSpc>
            </a:pPr>
            <a:r>
              <a:rPr lang="ru-RU" sz="1100" b="1" dirty="0" smtClean="0">
                <a:latin typeface="Lato" pitchFamily="34" charset="0"/>
                <a:cs typeface="Lato" pitchFamily="34" charset="0"/>
              </a:rPr>
              <a:t>ПОПУЛЯРНОСТЬЮ  СРЕДИ  ПРИЕЗЖИХ.  ЧАСТНОЕ  ПРЕДПРИЯТИЕ «БАРАКАТ» ОКАЗЫВАЕТ ПРИМИТИВНЫЕ САНАТОРНЫЕ  УСЛУГИ </a:t>
            </a:r>
          </a:p>
          <a:p>
            <a:pPr algn="ctr">
              <a:lnSpc>
                <a:spcPct val="120000"/>
              </a:lnSpc>
            </a:pPr>
            <a:r>
              <a:rPr lang="ru-RU" sz="1100" b="1" dirty="0" smtClean="0">
                <a:latin typeface="Lato" pitchFamily="34" charset="0"/>
                <a:cs typeface="Lato" pitchFamily="34" charset="0"/>
              </a:rPr>
              <a:t>(ОТДЫХ, ПРОГУЛКИ, ВАННЫ И ПРОЖИВАНИЕ) С РАСЧЕТОМ НА РАСШИРЕНИЕ. ЗАДУМОК МНОГО, В ПЕРСПЕКТИВЕ ЗАПЛАНИРОВАНО СОЗДАНИЕ ОТКРЫТОГО  БАССЕЙНА  ПО  ИТАЛЬЯНСКОМУ  ТИПУ  ДЛЯ ПРИВЛЕЧЕНИЯ  СЮДА  ТУРИСТОВ. </a:t>
            </a:r>
            <a:endParaRPr lang="en-US" sz="1100" b="1" dirty="0">
              <a:solidFill>
                <a:schemeClr val="bg1">
                  <a:lumMod val="65000"/>
                </a:schemeClr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90844" y="3174919"/>
            <a:ext cx="364034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Lato" pitchFamily="34" charset="0"/>
                <a:ea typeface="Meiryo" pitchFamily="34" charset="-128"/>
                <a:cs typeface="Lato" pitchFamily="34" charset="0"/>
              </a:rPr>
              <a:t>ИССИ-СУВ</a:t>
            </a:r>
            <a:endParaRPr lang="en-US" sz="3200" b="1" dirty="0">
              <a:solidFill>
                <a:srgbClr val="002060"/>
              </a:solidFill>
              <a:latin typeface="Lato" pitchFamily="34" charset="0"/>
              <a:ea typeface="Meiryo" pitchFamily="34" charset="-128"/>
              <a:cs typeface="Lato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588588" y="6240703"/>
            <a:ext cx="1587261" cy="3508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ОТДЫХ</a:t>
            </a:r>
            <a:endParaRPr lang="en-US" sz="14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08762" y="6240703"/>
            <a:ext cx="1792594" cy="3508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ПРОГУЛКИ</a:t>
            </a:r>
            <a:endParaRPr lang="en-US" sz="14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22235" y="6240703"/>
            <a:ext cx="1544128" cy="3508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ВАННЫ</a:t>
            </a:r>
            <a:endParaRPr lang="en-US" sz="14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402791" y="6240703"/>
            <a:ext cx="1647647" cy="3508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ПРОЖИВАНИЕ</a:t>
            </a:r>
            <a:endParaRPr lang="en-US" sz="14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12785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12805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12805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12805"/>
          <a:stretch>
            <a:fillRect/>
          </a:stretch>
        </p:blipFill>
        <p:spPr/>
      </p:pic>
      <p:pic>
        <p:nvPicPr>
          <p:cNvPr id="38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pic>
        <p:nvPicPr>
          <p:cNvPr id="3075" name="Picture 3" descr="C:\Users\Gadzhi-geo\Desktop\Person_lying_on_a_beach_under_an_umbrella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95" y="5384322"/>
            <a:ext cx="733245" cy="7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adzhi-geo\Desktop\tre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82" y="5298945"/>
            <a:ext cx="921630" cy="9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adzhi-geo\Desktop\сидение для ванн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96" y="5412330"/>
            <a:ext cx="1003805" cy="10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adzhi-geo\Desktop\hu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819" y="5374898"/>
            <a:ext cx="752420" cy="75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46039" y="3888742"/>
            <a:ext cx="4782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СЕЛО МИАТЛИ.  </a:t>
            </a:r>
            <a:r>
              <a:rPr lang="ru-RU" sz="1600" b="1" dirty="0" smtClean="0">
                <a:latin typeface="Lato" panose="020F0502020204030203" pitchFamily="34" charset="0"/>
              </a:rPr>
              <a:t>КИЗИЛЮРТОВСКИЙ РАЙОН</a:t>
            </a:r>
            <a:endParaRPr lang="en-US" sz="16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16" grpId="0" animBg="1"/>
      <p:bldP spid="17" grpId="0" animBg="1"/>
      <p:bldP spid="45" grpId="0" animBg="1"/>
      <p:bldP spid="46" grpId="0" animBg="1"/>
      <p:bldP spid="47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/>
        </p:nvSpPr>
        <p:spPr>
          <a:xfrm>
            <a:off x="0" y="1"/>
            <a:ext cx="12207766" cy="6090823"/>
          </a:xfrm>
          <a:custGeom>
            <a:avLst/>
            <a:gdLst>
              <a:gd name="connsiteX0" fmla="*/ 0 w 12192000"/>
              <a:gd name="connsiteY0" fmla="*/ 0 h 5108028"/>
              <a:gd name="connsiteX1" fmla="*/ 12192000 w 12192000"/>
              <a:gd name="connsiteY1" fmla="*/ 0 h 5108028"/>
              <a:gd name="connsiteX2" fmla="*/ 12192000 w 12192000"/>
              <a:gd name="connsiteY2" fmla="*/ 5108028 h 5108028"/>
              <a:gd name="connsiteX3" fmla="*/ 0 w 12192000"/>
              <a:gd name="connsiteY3" fmla="*/ 5108028 h 5108028"/>
              <a:gd name="connsiteX4" fmla="*/ 0 w 12192000"/>
              <a:gd name="connsiteY4" fmla="*/ 0 h 5108028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5108028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2948152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2948152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3065"/>
              <a:gd name="connsiteX1" fmla="*/ 12192000 w 12192000"/>
              <a:gd name="connsiteY1" fmla="*/ 0 h 5723065"/>
              <a:gd name="connsiteX2" fmla="*/ 12192000 w 12192000"/>
              <a:gd name="connsiteY2" fmla="*/ 2948152 h 5723065"/>
              <a:gd name="connsiteX3" fmla="*/ 2632841 w 12192000"/>
              <a:gd name="connsiteY3" fmla="*/ 5722883 h 5723065"/>
              <a:gd name="connsiteX4" fmla="*/ 0 w 12192000"/>
              <a:gd name="connsiteY4" fmla="*/ 5108028 h 5723065"/>
              <a:gd name="connsiteX5" fmla="*/ 0 w 12192000"/>
              <a:gd name="connsiteY5" fmla="*/ 0 h 5723065"/>
              <a:gd name="connsiteX0" fmla="*/ 0 w 12192000"/>
              <a:gd name="connsiteY0" fmla="*/ 0 h 5728622"/>
              <a:gd name="connsiteX1" fmla="*/ 12192000 w 12192000"/>
              <a:gd name="connsiteY1" fmla="*/ 0 h 5728622"/>
              <a:gd name="connsiteX2" fmla="*/ 12192000 w 12192000"/>
              <a:gd name="connsiteY2" fmla="*/ 2948152 h 5728622"/>
              <a:gd name="connsiteX3" fmla="*/ 2632841 w 12192000"/>
              <a:gd name="connsiteY3" fmla="*/ 5722883 h 5728622"/>
              <a:gd name="connsiteX4" fmla="*/ 0 w 12192000"/>
              <a:gd name="connsiteY4" fmla="*/ 5108028 h 5728622"/>
              <a:gd name="connsiteX5" fmla="*/ 0 w 12192000"/>
              <a:gd name="connsiteY5" fmla="*/ 0 h 5728622"/>
              <a:gd name="connsiteX0" fmla="*/ 0 w 12192000"/>
              <a:gd name="connsiteY0" fmla="*/ 0 h 5947636"/>
              <a:gd name="connsiteX1" fmla="*/ 12192000 w 12192000"/>
              <a:gd name="connsiteY1" fmla="*/ 0 h 5947636"/>
              <a:gd name="connsiteX2" fmla="*/ 12192000 w 12192000"/>
              <a:gd name="connsiteY2" fmla="*/ 2948152 h 5947636"/>
              <a:gd name="connsiteX3" fmla="*/ 3200399 w 12192000"/>
              <a:gd name="connsiteY3" fmla="*/ 5943600 h 5947636"/>
              <a:gd name="connsiteX4" fmla="*/ 0 w 12192000"/>
              <a:gd name="connsiteY4" fmla="*/ 5108028 h 5947636"/>
              <a:gd name="connsiteX5" fmla="*/ 0 w 12192000"/>
              <a:gd name="connsiteY5" fmla="*/ 0 h 5947636"/>
              <a:gd name="connsiteX0" fmla="*/ 0 w 12207766"/>
              <a:gd name="connsiteY0" fmla="*/ 0 h 5947636"/>
              <a:gd name="connsiteX1" fmla="*/ 12192000 w 12207766"/>
              <a:gd name="connsiteY1" fmla="*/ 0 h 5947636"/>
              <a:gd name="connsiteX2" fmla="*/ 12207766 w 12207766"/>
              <a:gd name="connsiteY2" fmla="*/ 2995448 h 5947636"/>
              <a:gd name="connsiteX3" fmla="*/ 3200399 w 12207766"/>
              <a:gd name="connsiteY3" fmla="*/ 5943600 h 5947636"/>
              <a:gd name="connsiteX4" fmla="*/ 0 w 12207766"/>
              <a:gd name="connsiteY4" fmla="*/ 5108028 h 5947636"/>
              <a:gd name="connsiteX5" fmla="*/ 0 w 12207766"/>
              <a:gd name="connsiteY5" fmla="*/ 0 h 5947636"/>
              <a:gd name="connsiteX0" fmla="*/ 0 w 12207766"/>
              <a:gd name="connsiteY0" fmla="*/ 0 h 6005400"/>
              <a:gd name="connsiteX1" fmla="*/ 12192000 w 12207766"/>
              <a:gd name="connsiteY1" fmla="*/ 0 h 6005400"/>
              <a:gd name="connsiteX2" fmla="*/ 12207766 w 12207766"/>
              <a:gd name="connsiteY2" fmla="*/ 2995448 h 6005400"/>
              <a:gd name="connsiteX3" fmla="*/ 3563256 w 12207766"/>
              <a:gd name="connsiteY3" fmla="*/ 6001657 h 6005400"/>
              <a:gd name="connsiteX4" fmla="*/ 0 w 12207766"/>
              <a:gd name="connsiteY4" fmla="*/ 5108028 h 6005400"/>
              <a:gd name="connsiteX5" fmla="*/ 0 w 12207766"/>
              <a:gd name="connsiteY5" fmla="*/ 0 h 6005400"/>
              <a:gd name="connsiteX0" fmla="*/ 0 w 12207766"/>
              <a:gd name="connsiteY0" fmla="*/ 0 h 6121039"/>
              <a:gd name="connsiteX1" fmla="*/ 12192000 w 12207766"/>
              <a:gd name="connsiteY1" fmla="*/ 0 h 6121039"/>
              <a:gd name="connsiteX2" fmla="*/ 12207766 w 12207766"/>
              <a:gd name="connsiteY2" fmla="*/ 2995448 h 6121039"/>
              <a:gd name="connsiteX3" fmla="*/ 3272971 w 12207766"/>
              <a:gd name="connsiteY3" fmla="*/ 6117771 h 6121039"/>
              <a:gd name="connsiteX4" fmla="*/ 0 w 12207766"/>
              <a:gd name="connsiteY4" fmla="*/ 5108028 h 6121039"/>
              <a:gd name="connsiteX5" fmla="*/ 0 w 12207766"/>
              <a:gd name="connsiteY5" fmla="*/ 0 h 6121039"/>
              <a:gd name="connsiteX0" fmla="*/ 0 w 12207766"/>
              <a:gd name="connsiteY0" fmla="*/ 0 h 6119210"/>
              <a:gd name="connsiteX1" fmla="*/ 12192000 w 12207766"/>
              <a:gd name="connsiteY1" fmla="*/ 0 h 6119210"/>
              <a:gd name="connsiteX2" fmla="*/ 12207766 w 12207766"/>
              <a:gd name="connsiteY2" fmla="*/ 2995448 h 6119210"/>
              <a:gd name="connsiteX3" fmla="*/ 3272971 w 12207766"/>
              <a:gd name="connsiteY3" fmla="*/ 6117771 h 6119210"/>
              <a:gd name="connsiteX4" fmla="*/ 0 w 12207766"/>
              <a:gd name="connsiteY4" fmla="*/ 3946885 h 6119210"/>
              <a:gd name="connsiteX5" fmla="*/ 0 w 12207766"/>
              <a:gd name="connsiteY5" fmla="*/ 0 h 6119210"/>
              <a:gd name="connsiteX0" fmla="*/ 0 w 12207766"/>
              <a:gd name="connsiteY0" fmla="*/ 0 h 6120111"/>
              <a:gd name="connsiteX1" fmla="*/ 12192000 w 12207766"/>
              <a:gd name="connsiteY1" fmla="*/ 0 h 6120111"/>
              <a:gd name="connsiteX2" fmla="*/ 12207766 w 12207766"/>
              <a:gd name="connsiteY2" fmla="*/ 2995448 h 6120111"/>
              <a:gd name="connsiteX3" fmla="*/ 3272971 w 12207766"/>
              <a:gd name="connsiteY3" fmla="*/ 6117771 h 6120111"/>
              <a:gd name="connsiteX4" fmla="*/ 0 w 12207766"/>
              <a:gd name="connsiteY4" fmla="*/ 4745171 h 6120111"/>
              <a:gd name="connsiteX5" fmla="*/ 0 w 12207766"/>
              <a:gd name="connsiteY5" fmla="*/ 0 h 6120111"/>
              <a:gd name="connsiteX0" fmla="*/ 0 w 12207766"/>
              <a:gd name="connsiteY0" fmla="*/ 0 h 6119811"/>
              <a:gd name="connsiteX1" fmla="*/ 12192000 w 12207766"/>
              <a:gd name="connsiteY1" fmla="*/ 0 h 6119811"/>
              <a:gd name="connsiteX2" fmla="*/ 12207766 w 12207766"/>
              <a:gd name="connsiteY2" fmla="*/ 2995448 h 6119811"/>
              <a:gd name="connsiteX3" fmla="*/ 3272971 w 12207766"/>
              <a:gd name="connsiteY3" fmla="*/ 6117771 h 6119811"/>
              <a:gd name="connsiteX4" fmla="*/ 0 w 12207766"/>
              <a:gd name="connsiteY4" fmla="*/ 4745171 h 6119811"/>
              <a:gd name="connsiteX5" fmla="*/ 0 w 12207766"/>
              <a:gd name="connsiteY5" fmla="*/ 0 h 6119811"/>
              <a:gd name="connsiteX0" fmla="*/ 0 w 12207766"/>
              <a:gd name="connsiteY0" fmla="*/ 0 h 5945915"/>
              <a:gd name="connsiteX1" fmla="*/ 12192000 w 12207766"/>
              <a:gd name="connsiteY1" fmla="*/ 0 h 5945915"/>
              <a:gd name="connsiteX2" fmla="*/ 12207766 w 12207766"/>
              <a:gd name="connsiteY2" fmla="*/ 2995448 h 5945915"/>
              <a:gd name="connsiteX3" fmla="*/ 3272971 w 12207766"/>
              <a:gd name="connsiteY3" fmla="*/ 5943599 h 5945915"/>
              <a:gd name="connsiteX4" fmla="*/ 0 w 12207766"/>
              <a:gd name="connsiteY4" fmla="*/ 4745171 h 5945915"/>
              <a:gd name="connsiteX5" fmla="*/ 0 w 12207766"/>
              <a:gd name="connsiteY5" fmla="*/ 0 h 5945915"/>
              <a:gd name="connsiteX0" fmla="*/ 0 w 12207766"/>
              <a:gd name="connsiteY0" fmla="*/ 0 h 6090823"/>
              <a:gd name="connsiteX1" fmla="*/ 12192000 w 12207766"/>
              <a:gd name="connsiteY1" fmla="*/ 0 h 6090823"/>
              <a:gd name="connsiteX2" fmla="*/ 12207766 w 12207766"/>
              <a:gd name="connsiteY2" fmla="*/ 2995448 h 6090823"/>
              <a:gd name="connsiteX3" fmla="*/ 3243943 w 12207766"/>
              <a:gd name="connsiteY3" fmla="*/ 6088742 h 6090823"/>
              <a:gd name="connsiteX4" fmla="*/ 0 w 12207766"/>
              <a:gd name="connsiteY4" fmla="*/ 4745171 h 6090823"/>
              <a:gd name="connsiteX5" fmla="*/ 0 w 12207766"/>
              <a:gd name="connsiteY5" fmla="*/ 0 h 609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0823">
                <a:moveTo>
                  <a:pt x="0" y="0"/>
                </a:moveTo>
                <a:lnTo>
                  <a:pt x="12192000" y="0"/>
                </a:lnTo>
                <a:cubicBezTo>
                  <a:pt x="12197255" y="998483"/>
                  <a:pt x="12202511" y="1996965"/>
                  <a:pt x="12207766" y="2995448"/>
                </a:cubicBezTo>
                <a:cubicBezTo>
                  <a:pt x="12206015" y="2969172"/>
                  <a:pt x="3245694" y="6115018"/>
                  <a:pt x="3243943" y="6088742"/>
                </a:cubicBezTo>
                <a:cubicBezTo>
                  <a:pt x="3280729" y="6151803"/>
                  <a:pt x="21272" y="4761437"/>
                  <a:pt x="0" y="474517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5">
                  <a:alpha val="58000"/>
                </a:schemeClr>
              </a:gs>
              <a:gs pos="0">
                <a:schemeClr val="accent1">
                  <a:alpha val="9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b="16710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794900" y="2148320"/>
            <a:ext cx="3669594" cy="16004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Река </a:t>
            </a:r>
            <a:endParaRPr lang="en-US" sz="3200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  <a:p>
            <a:r>
              <a:rPr lang="en-US" sz="6600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     </a:t>
            </a:r>
            <a:r>
              <a:rPr lang="ru-RU" sz="6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Сулак</a:t>
            </a:r>
            <a:endParaRPr lang="id-ID" sz="66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073889" y="985766"/>
            <a:ext cx="0" cy="812800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2898" y="5299018"/>
            <a:ext cx="8109102" cy="15696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Lato" pitchFamily="34" charset="0"/>
                <a:cs typeface="Lato" pitchFamily="34" charset="0"/>
              </a:rPr>
              <a:t>ПО ТЕРРИТОРИИ КИЗИЛЮРТОВСКОГО РАЙОНА ПРОТЕКАЕТ РЕКА СУЛАК, КОТОРАЯ ИЗВЕСТНА ПРЕЖДЕ ВСЕГО СВОЕЙ АРОЧНОЙ ПЛОТИНОЙ, САМОЙ ВЫСОКОЙ В РОССИИ.</a:t>
            </a:r>
            <a:endParaRPr lang="ru-RU" sz="2400" b="1" dirty="0">
              <a:latin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Gadzhi-geo\Desktop\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05"/>
          <a:stretch/>
        </p:blipFill>
        <p:spPr bwMode="auto">
          <a:xfrm>
            <a:off x="3270325" y="2389846"/>
            <a:ext cx="5658521" cy="30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7"/>
          <p:cNvSpPr txBox="1">
            <a:spLocks/>
          </p:cNvSpPr>
          <p:nvPr/>
        </p:nvSpPr>
        <p:spPr>
          <a:xfrm>
            <a:off x="1012756" y="409395"/>
            <a:ext cx="1015368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КОМПЛЕКС    ГИДРОЭЛЕКТРОСТАНЦИЙ</a:t>
            </a:r>
            <a:endParaRPr lang="en-US" sz="3200" b="1" dirty="0" smtClean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79316" y="4636546"/>
            <a:ext cx="5432430" cy="735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Lato" pitchFamily="34" charset="0"/>
                <a:ea typeface="Roboto" panose="02000000000000000000" pitchFamily="2" charset="0"/>
                <a:cs typeface="Lato" pitchFamily="34" charset="0"/>
              </a:rPr>
              <a:t>КОМПЛЕКС  ПРЕКРАСНЫХ  ГИДРОЭЛЕКТРОСТАНЦИЙ,  В КОТОРУЮ  ВХОДЯТ</a:t>
            </a:r>
            <a:r>
              <a:rPr lang="ru-RU" sz="1400" dirty="0" smtClean="0">
                <a:solidFill>
                  <a:schemeClr val="bg1"/>
                </a:solidFill>
                <a:latin typeface="Lato" pitchFamily="34" charset="0"/>
                <a:ea typeface="Roboto" panose="02000000000000000000" pitchFamily="2" charset="0"/>
                <a:cs typeface="Lato" pitchFamily="34" charset="0"/>
              </a:rPr>
              <a:t>:  </a:t>
            </a:r>
            <a:r>
              <a:rPr lang="ru-RU" sz="1400" b="1" dirty="0" smtClean="0">
                <a:solidFill>
                  <a:srgbClr val="FFFF00"/>
                </a:solidFill>
                <a:latin typeface="Lato" pitchFamily="34" charset="0"/>
                <a:ea typeface="Roboto" panose="02000000000000000000" pitchFamily="2" charset="0"/>
                <a:cs typeface="Lato" pitchFamily="34" charset="0"/>
              </a:rPr>
              <a:t>ЧИРЮРТОВСКАЯ ГЭС – 1, ЧИРЮРТОВСКАЯ ГЭС – 2  И  ГЕЛЬБАХСКАЯ ГЭС. </a:t>
            </a:r>
            <a:endParaRPr lang="en-US" sz="1400" b="1" dirty="0">
              <a:solidFill>
                <a:srgbClr val="FFFF00"/>
              </a:solidFill>
              <a:latin typeface="Lato" pitchFamily="34" charset="0"/>
              <a:ea typeface="Roboto" panose="02000000000000000000" pitchFamily="2" charset="0"/>
              <a:cs typeface="Lato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514" y="2389845"/>
            <a:ext cx="3170522" cy="3043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35055" y="2389845"/>
            <a:ext cx="3170522" cy="3043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pic>
        <p:nvPicPr>
          <p:cNvPr id="5122" name="Picture 2" descr="C:\Users\Gadzhi-geo\Desktop\ui-4fdaf64ac8dac1.4418038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r="10649"/>
          <a:stretch/>
        </p:blipFill>
        <p:spPr bwMode="auto">
          <a:xfrm>
            <a:off x="4379" y="2389845"/>
            <a:ext cx="3265946" cy="30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adzhi-geo\Desktop\dlyakota.ru_fotopodborki_miatlinskaya-ges-dagestan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12675"/>
          <a:stretch/>
        </p:blipFill>
        <p:spPr bwMode="auto">
          <a:xfrm>
            <a:off x="8928847" y="2389844"/>
            <a:ext cx="3276730" cy="30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95498" y="1279854"/>
            <a:ext cx="9071714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КОМПЛЕКС ЯВЛЯЕТСЯ НИЖНЕЙ СТУПЕНЬЮ СУЛАКСКОГО КАСКАДА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3141" y="1737846"/>
            <a:ext cx="4470396" cy="41675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0933" y="329067"/>
            <a:ext cx="403027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ШАЙТАН-КАЗАК</a:t>
            </a:r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444" y="2016313"/>
            <a:ext cx="3975363" cy="3514227"/>
          </a:xfrm>
          <a:prstGeom prst="rect">
            <a:avLst/>
          </a:prstGeom>
          <a:noFill/>
        </p:spPr>
        <p:txBody>
          <a:bodyPr wrap="square" rIns="144000" bIns="36000" numCol="1" spcCol="36000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C000"/>
                </a:solidFill>
                <a:latin typeface="Lato" panose="020F0502020204030203" pitchFamily="34" charset="0"/>
                <a:ea typeface="Roboto" panose="02000000000000000000" pitchFamily="2" charset="0"/>
              </a:rPr>
              <a:t>ШАЙТАН-КАЗАК</a:t>
            </a:r>
            <a:endParaRPr lang="id-ID" sz="2000" b="1" dirty="0" smtClean="0">
              <a:solidFill>
                <a:srgbClr val="FFC000"/>
              </a:solidFill>
              <a:latin typeface="Lato" panose="020F0502020204030203" pitchFamily="34" charset="0"/>
              <a:ea typeface="Roboto" panose="02000000000000000000" pitchFamily="2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 dirty="0" smtClean="0">
              <a:solidFill>
                <a:schemeClr val="accent3"/>
              </a:solidFill>
              <a:latin typeface="Lato" panose="020F0502020204030203" pitchFamily="34" charset="0"/>
              <a:ea typeface="Roboto" panose="02000000000000000000" pitchFamily="2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1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Roboto" panose="02000000000000000000" pitchFamily="2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</a:rPr>
              <a:t>ОСОБО  ОХРАНЯЕМЫЙ  ПАМЯТНИК  ПРИРОДЫ </a:t>
            </a:r>
            <a:r>
              <a:rPr lang="ru-RU" sz="1200" b="1" dirty="0" smtClean="0">
                <a:solidFill>
                  <a:srgbClr val="FFFF00"/>
                </a:solidFill>
                <a:latin typeface="Lato" panose="020F0502020204030203" pitchFamily="34" charset="0"/>
                <a:ea typeface="Roboto" panose="02000000000000000000" pitchFamily="2" charset="0"/>
              </a:rPr>
              <a:t>ОЗЕРО «ШАЙТАН-КАЗАК»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rgbClr val="FFFF00"/>
              </a:solidFill>
              <a:latin typeface="Lato" panose="020F0502020204030203" pitchFamily="34" charset="0"/>
              <a:ea typeface="Roboto" panose="02000000000000000000" pitchFamily="2" charset="0"/>
            </a:endParaRP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</a:rPr>
              <a:t>ДОСТОПРИМЕЧАТЕЛЬНОСТЬ,  СОЗДАННАЯ САМОЙ  ПРИРОДОЙ, НАХОДЯЩАЯСЯ В ПОЙМЕ РЕКИ СУЛАК, НЕДАЛЕКО ОТ СЕЛА ЧОНТАУЛ. ЭТО МЕСТО ПРИВЛЕКАЕТ ТУРИСТОВ БОГАТОЙ ПРИРОДОЙ. ЗДЕСЬ МНОГО РАСТИТЕЛЬНОСТИ – БОЛОТНОЙ, ЛУГОВОЙ И ЛЕСНОЙ. В ОЗЕРЕ ВОДИТСЯ РЫБА, А ЛЕСНОЙ МАССИВ И БОЛОТНЫЕ ЗАРОСЛИ БОГАТЫ ДИЧЬЮ. </a:t>
            </a:r>
            <a:endParaRPr lang="en-US" sz="1200" b="1" dirty="0">
              <a:solidFill>
                <a:schemeClr val="bg1"/>
              </a:solidFill>
              <a:latin typeface="Lato" panose="020F0502020204030203" pitchFamily="34" charset="0"/>
              <a:ea typeface="Roboto" panose="02000000000000000000" pitchFamily="2" charset="0"/>
            </a:endParaRPr>
          </a:p>
        </p:txBody>
      </p:sp>
      <p:pic>
        <p:nvPicPr>
          <p:cNvPr id="12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3351" y="1128289"/>
            <a:ext cx="4865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СЕЛО ЧОНТАУЛ.  </a:t>
            </a:r>
            <a:r>
              <a:rPr lang="ru-RU" sz="1600" b="1" dirty="0" smtClean="0">
                <a:latin typeface="Lato" panose="020F0502020204030203" pitchFamily="34" charset="0"/>
              </a:rPr>
              <a:t>КИЗИЛЮРТОВСКИЙ РАЙОН</a:t>
            </a:r>
            <a:endParaRPr lang="en-US" sz="1600" b="1" dirty="0">
              <a:latin typeface="Lato" panose="020F0502020204030203" pitchFamily="34" charset="0"/>
            </a:endParaRPr>
          </a:p>
        </p:txBody>
      </p:sp>
      <p:pic>
        <p:nvPicPr>
          <p:cNvPr id="4098" name="Picture 2" descr="C:\Users\Gadzhi-geo\Desktop\532598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2"/>
          <a:stretch/>
        </p:blipFill>
        <p:spPr bwMode="auto">
          <a:xfrm>
            <a:off x="5127644" y="1737845"/>
            <a:ext cx="6500764" cy="41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4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accent5">
                  <a:alpha val="72000"/>
                </a:schemeClr>
              </a:gs>
              <a:gs pos="85000">
                <a:schemeClr val="accent1">
                  <a:alpha val="8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-78830" y="3811012"/>
            <a:ext cx="52364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alpha val="1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Business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96394" y="4870554"/>
            <a:ext cx="47681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alpha val="1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startup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22" name="Freeform: Shape 21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446776" y="2371106"/>
            <a:ext cx="5420299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ГОСТЕВОЙ КОМПЛЕКС, КОТОРЫЙ ВКЛЮЧАЕТ В СЕБЯ РЕСТОРАН, КОТТЕДЖИ, БАНЮ. С МЕСТОМ ДЛЯ РЫБАЛКИ ТАКЖЕ ПРОБЛЕМ НЕ ВОЗНИКАЕТ.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ПОД ОТКРЫТЫМ НЕБОМ В ЛЕСНОМ МАССИВЕ УСТАНОВЛЕНЫ СТОЛЫ, ОФОРМЛЕНА СЦЕНА, ОРГАНИЗОВАНЫ ДЕТСКИЕ БАТУТЫ. МОЖНО ПРАЗДНОВАТЬ ЮБИЛЕИ, ОТДОХНУТЬ В СЕМЕЙНОМ КРУГУ ИЛИ С ДРУЗЬЯМИ.</a:t>
            </a:r>
            <a:endParaRPr lang="en-US" sz="2000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13348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6096000" y="0"/>
            <a:ext cx="6121853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Lato" pitchFamily="34" charset="0"/>
                <a:ea typeface="Meiryo" pitchFamily="34" charset="-128"/>
                <a:cs typeface="Lato" pitchFamily="34" charset="0"/>
              </a:rPr>
              <a:t> ГОСТЕВОЙ ДВОР «ПОЛЕ ЧУДЕС»</a:t>
            </a:r>
            <a:endParaRPr lang="en-US" sz="4800" b="1" dirty="0">
              <a:solidFill>
                <a:schemeClr val="bg1"/>
              </a:solidFill>
              <a:latin typeface="Lato" pitchFamily="34" charset="0"/>
              <a:ea typeface="Meiryo" pitchFamily="34" charset="-128"/>
              <a:cs typeface="Lato" pitchFamily="34" charset="0"/>
            </a:endParaRPr>
          </a:p>
        </p:txBody>
      </p:sp>
      <p:pic>
        <p:nvPicPr>
          <p:cNvPr id="34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FF0000"/>
              </a:solidFill>
              <a:latin typeface="Tahoma 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1729" y="1822351"/>
            <a:ext cx="4950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СЕЛО НЕЧАЕВКА.  </a:t>
            </a:r>
            <a:r>
              <a:rPr lang="ru-RU" sz="1600" b="1" dirty="0" smtClean="0">
                <a:latin typeface="Lato" panose="020F0502020204030203" pitchFamily="34" charset="0"/>
              </a:rPr>
              <a:t>КИЗИЛЮРТОВСКИЙ РАЙОН</a:t>
            </a:r>
            <a:endParaRPr lang="en-US" sz="16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9" grpId="0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0983" y="2666687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Creative Business</a:t>
            </a:r>
          </a:p>
        </p:txBody>
      </p:sp>
      <p:sp>
        <p:nvSpPr>
          <p:cNvPr id="22" name="Rectangle 21"/>
          <p:cNvSpPr/>
          <p:nvPr/>
        </p:nvSpPr>
        <p:spPr>
          <a:xfrm flipH="1">
            <a:off x="5819886" y="2999920"/>
            <a:ext cx="2796985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ЗАЛ ТОРЖЕСТВ</a:t>
            </a:r>
            <a:endParaRPr lang="en-US" sz="28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56492" y="718914"/>
            <a:ext cx="3195021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СЦЕНА.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ДЕТСКИЙ БАТУТ</a:t>
            </a:r>
            <a:endParaRPr lang="en-US" sz="28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40357" y="5379779"/>
            <a:ext cx="2990627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РЕСТОРАН</a:t>
            </a:r>
            <a:endParaRPr lang="en-US" sz="28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/>
      </p:pic>
      <p:pic>
        <p:nvPicPr>
          <p:cNvPr id="6146" name="Picture 2" descr="C:\Users\Gadzhi-geo\Desktop\_EOL99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3738"/>
          <a:stretch/>
        </p:blipFill>
        <p:spPr bwMode="auto">
          <a:xfrm>
            <a:off x="7404" y="1026690"/>
            <a:ext cx="5013061" cy="455314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36" name="Rectangle 21"/>
          <p:cNvSpPr/>
          <p:nvPr/>
        </p:nvSpPr>
        <p:spPr>
          <a:xfrm flipH="1">
            <a:off x="474912" y="318804"/>
            <a:ext cx="407804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КОТТЕДЖИ И БАНЯ</a:t>
            </a:r>
            <a:endParaRPr lang="en-US" sz="28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7" grpId="0" animBg="1"/>
      <p:bldP spid="32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Straight Connector 128"/>
          <p:cNvCxnSpPr/>
          <p:nvPr/>
        </p:nvCxnSpPr>
        <p:spPr>
          <a:xfrm>
            <a:off x="6081008" y="1578782"/>
            <a:ext cx="0" cy="5400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9423" y="201778"/>
            <a:ext cx="11213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Однако в </a:t>
            </a:r>
            <a:r>
              <a:rPr lang="ru-RU" b="1" dirty="0" err="1" smtClean="0">
                <a:solidFill>
                  <a:srgbClr val="7030A0"/>
                </a:solidFill>
                <a:latin typeface="Lato" panose="020F0502020204030203" pitchFamily="34" charset="0"/>
              </a:rPr>
              <a:t>Кизилюртовском</a:t>
            </a:r>
            <a:r>
              <a:rPr lang="ru-RU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 районе туристический потенциал используется далеко не в полной мере.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При наличии большого количества рекреационных ресурсов, в том числе уникальных,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Lato" panose="020F0502020204030203" pitchFamily="34" charset="0"/>
              </a:rPr>
              <a:t>развитие туризма ограничено по ряду причин, а именно:  </a:t>
            </a:r>
            <a:endParaRPr lang="en-US" dirty="0">
              <a:solidFill>
                <a:srgbClr val="7030A0"/>
              </a:solidFill>
              <a:latin typeface="Lato" panose="020F0502020204030203" pitchFamily="34" charset="0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777854" y="2566694"/>
            <a:ext cx="576000" cy="57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Lato" pitchFamily="34" charset="0"/>
                <a:cs typeface="Lato" pitchFamily="34" charset="0"/>
              </a:rPr>
              <a:t>1</a:t>
            </a:r>
            <a:endParaRPr lang="id-ID" sz="2400" b="1" dirty="0">
              <a:solidFill>
                <a:srgbClr val="7030A0"/>
              </a:solidFill>
              <a:latin typeface="Lato" pitchFamily="34" charset="0"/>
              <a:cs typeface="Lato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905277" y="1219747"/>
            <a:ext cx="360000" cy="360000"/>
            <a:chOff x="5960547" y="1307039"/>
            <a:chExt cx="360000" cy="360000"/>
          </a:xfrm>
        </p:grpSpPr>
        <p:sp>
          <p:nvSpPr>
            <p:cNvPr id="20" name="Oval 19"/>
            <p:cNvSpPr/>
            <p:nvPr/>
          </p:nvSpPr>
          <p:spPr>
            <a:xfrm>
              <a:off x="5960547" y="1307039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Isosceles Triangle 24"/>
            <p:cNvSpPr/>
            <p:nvPr/>
          </p:nvSpPr>
          <p:spPr>
            <a:xfrm rot="10800000">
              <a:off x="6050547" y="1402631"/>
              <a:ext cx="180000" cy="180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483451" y="2652161"/>
            <a:ext cx="44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Lato" panose="020F0502020204030203" pitchFamily="34" charset="0"/>
              </a:rPr>
              <a:t>ТУРИСТИЧЕСКАЯ ИНФРАСТРУКТУРА</a:t>
            </a:r>
            <a:endParaRPr lang="id-ID" b="1" dirty="0">
              <a:solidFill>
                <a:schemeClr val="accent1"/>
              </a:solidFill>
              <a:latin typeface="Lato" panose="020F050202020403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9422" y="2375162"/>
            <a:ext cx="509612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Слабо развита туристская инфраструктура, слабо используется имеющееся культурное, историческое и природное наследие.</a:t>
            </a:r>
            <a:endParaRPr lang="id-ID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5782841" y="4114696"/>
            <a:ext cx="576000" cy="57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Lato" pitchFamily="34" charset="0"/>
                <a:cs typeface="Lato" pitchFamily="34" charset="0"/>
              </a:rPr>
              <a:t>2</a:t>
            </a:r>
            <a:endParaRPr lang="id-ID" sz="2400" b="1" dirty="0">
              <a:solidFill>
                <a:srgbClr val="7030A0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463844" y="4185865"/>
            <a:ext cx="42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2"/>
                </a:solidFill>
                <a:latin typeface="Lato" panose="020F0502020204030203" pitchFamily="34" charset="0"/>
              </a:rPr>
              <a:t>ОГРАНИЧЕННОЕ ИСПОЛЬЗОВАНИЕ</a:t>
            </a:r>
            <a:endParaRPr lang="id-ID" b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494365" y="5757574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  <a:latin typeface="Lato" panose="020F0502020204030203" pitchFamily="34" charset="0"/>
              </a:rPr>
              <a:t>НИЗКИЙ СЕРВИС УСЛУГ</a:t>
            </a:r>
            <a:endParaRPr lang="id-ID" b="1" dirty="0">
              <a:solidFill>
                <a:schemeClr val="accent3"/>
              </a:solidFill>
              <a:latin typeface="Lato" panose="020F0502020204030203" pitchFamily="34" charset="0"/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5788768" y="5672107"/>
            <a:ext cx="576000" cy="57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Lato" pitchFamily="34" charset="0"/>
                <a:cs typeface="Lato" pitchFamily="34" charset="0"/>
              </a:rPr>
              <a:t>3</a:t>
            </a:r>
            <a:endParaRPr lang="id-ID" sz="2400" b="1" dirty="0">
              <a:solidFill>
                <a:srgbClr val="7030A0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06619" y="3525533"/>
            <a:ext cx="5096129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Ряд уникальных природных ресурсов, которые можно было бы использовать для отдыха и оздоровления гостей, не задействован или задействован в ограниченном объеме. (горячие и целебные источники)</a:t>
            </a:r>
            <a:endParaRPr lang="id-ID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9423" y="5203576"/>
            <a:ext cx="5096129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Отсутствуют в достаточном количестве места проживания (гостиница, гостевой дом,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кемпинг и т.д.), точки питания и сервисного обслуживания, отвечающих современным требованиям, квалифицированный персонал.</a:t>
            </a:r>
            <a:endParaRPr lang="id-ID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38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432" y="5986683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23128" y="6092749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</p:spTree>
    <p:extLst>
      <p:ext uri="{BB962C8B-B14F-4D97-AF65-F5344CB8AC3E}">
        <p14:creationId xmlns:p14="http://schemas.microsoft.com/office/powerpoint/2010/main" val="3909438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Connector 111"/>
          <p:cNvCxnSpPr/>
          <p:nvPr/>
        </p:nvCxnSpPr>
        <p:spPr>
          <a:xfrm>
            <a:off x="6081008" y="-95271"/>
            <a:ext cx="0" cy="7092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1008600" y="865889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4"/>
                </a:solidFill>
                <a:latin typeface="Lato" panose="020F0502020204030203" pitchFamily="34" charset="0"/>
              </a:rPr>
              <a:t>РЕКОНСТРУКЦИЯ ОБЪЕКТОВ ТУРИЗМА</a:t>
            </a:r>
            <a:endParaRPr lang="id-ID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508429" y="2437598"/>
            <a:ext cx="5086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Lato" panose="020F0502020204030203" pitchFamily="34" charset="0"/>
              </a:rPr>
              <a:t>ОТСУТСТВИЕ ИНФОРМАЦИОННОЙ ПОЛИТИКИ</a:t>
            </a:r>
            <a:endParaRPr lang="id-ID" sz="1600" b="1" dirty="0">
              <a:latin typeface="Lato" panose="020F0502020204030203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7849" y="4006287"/>
            <a:ext cx="515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5"/>
                </a:solidFill>
                <a:latin typeface="Lato" panose="020F0502020204030203" pitchFamily="34" charset="0"/>
              </a:rPr>
              <a:t>ОТСУТСТВИЕ ТУРИСТИЧЕСКОГО ИМИДЖА</a:t>
            </a:r>
            <a:endParaRPr lang="id-ID" b="1" dirty="0">
              <a:solidFill>
                <a:schemeClr val="accent5"/>
              </a:solidFill>
              <a:latin typeface="Lato" panose="020F0502020204030203" pitchFamily="34" charset="0"/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5782850" y="794720"/>
            <a:ext cx="576000" cy="57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Lato" pitchFamily="34" charset="0"/>
                <a:cs typeface="Lato" pitchFamily="34" charset="0"/>
              </a:rPr>
              <a:t>4</a:t>
            </a:r>
            <a:endParaRPr lang="id-ID" sz="2400" b="1" dirty="0">
              <a:solidFill>
                <a:srgbClr val="7030A0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5802832" y="2352131"/>
            <a:ext cx="576000" cy="57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Lato" pitchFamily="34" charset="0"/>
                <a:cs typeface="Lato" pitchFamily="34" charset="0"/>
              </a:rPr>
              <a:t>5</a:t>
            </a:r>
            <a:endParaRPr lang="id-ID" sz="2400" b="1" dirty="0">
              <a:solidFill>
                <a:srgbClr val="7030A0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782850" y="3935118"/>
            <a:ext cx="576000" cy="57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Lato" pitchFamily="34" charset="0"/>
                <a:cs typeface="Lato" pitchFamily="34" charset="0"/>
              </a:rPr>
              <a:t>6</a:t>
            </a:r>
            <a:endParaRPr lang="id-ID" sz="2400" b="1" dirty="0">
              <a:solidFill>
                <a:srgbClr val="7030A0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34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08429" y="344056"/>
            <a:ext cx="5096129" cy="14773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Нуждаются в реконструкции, ремонте и оборудовании объекты экологического туризма, заповедники, ряд культурно-исторических объектов, расположенных на территории района</a:t>
            </a:r>
            <a:endParaRPr lang="id-ID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6228" y="1901467"/>
            <a:ext cx="5096129" cy="1477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Отсутствует системный подход к развитию туристической отрасли, не разработана информационная политика по привлечению внимания к уникальным объектам и ресурсам территории.</a:t>
            </a:r>
            <a:endParaRPr lang="id-ID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08429" y="3484454"/>
            <a:ext cx="5096129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Отсутствует туристический имидж </a:t>
            </a:r>
            <a:r>
              <a:rPr lang="ru-RU" b="1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Кизилюртовского</a:t>
            </a:r>
            <a:r>
              <a:rPr lang="ru-RU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района, туристические продукты района малоизвестны и недостаточно популярны на рынке туристских услуг республики.</a:t>
            </a:r>
            <a:endParaRPr lang="id-ID" b="1" dirty="0" smtClean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52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 b="3160"/>
          <a:stretch>
            <a:fillRect/>
          </a:stretch>
        </p:blipFill>
        <p:spPr>
          <a:xfrm>
            <a:off x="5958855" y="488373"/>
            <a:ext cx="5557736" cy="5943600"/>
          </a:xfrm>
        </p:spPr>
      </p:pic>
      <p:sp>
        <p:nvSpPr>
          <p:cNvPr id="8" name="TextBox 7"/>
          <p:cNvSpPr txBox="1"/>
          <p:nvPr/>
        </p:nvSpPr>
        <p:spPr>
          <a:xfrm>
            <a:off x="581891" y="2746083"/>
            <a:ext cx="452004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400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ГЕРБ</a:t>
            </a:r>
            <a:endParaRPr lang="en-US" sz="4400" dirty="0" smtClean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КИЗИЛЮРТОВСКОГО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РАЙОНА</a:t>
            </a:r>
            <a:endParaRPr lang="en-US" sz="2800" b="1" dirty="0">
              <a:solidFill>
                <a:srgbClr val="FF0000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</p:spTree>
    <p:extLst>
      <p:ext uri="{BB962C8B-B14F-4D97-AF65-F5344CB8AC3E}">
        <p14:creationId xmlns:p14="http://schemas.microsoft.com/office/powerpoint/2010/main" val="33710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78405" y="3478837"/>
            <a:ext cx="1967224" cy="3379163"/>
            <a:chOff x="3724275" y="1833563"/>
            <a:chExt cx="1316038" cy="22606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216400" y="2362201"/>
              <a:ext cx="330200" cy="381000"/>
            </a:xfrm>
            <a:custGeom>
              <a:avLst/>
              <a:gdLst>
                <a:gd name="T0" fmla="*/ 208 w 208"/>
                <a:gd name="T1" fmla="*/ 240 h 240"/>
                <a:gd name="T2" fmla="*/ 0 w 208"/>
                <a:gd name="T3" fmla="*/ 240 h 240"/>
                <a:gd name="T4" fmla="*/ 8 w 208"/>
                <a:gd name="T5" fmla="*/ 0 h 240"/>
                <a:gd name="T6" fmla="*/ 199 w 208"/>
                <a:gd name="T7" fmla="*/ 0 h 240"/>
                <a:gd name="T8" fmla="*/ 208 w 208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240">
                  <a:moveTo>
                    <a:pt x="208" y="240"/>
                  </a:moveTo>
                  <a:lnTo>
                    <a:pt x="0" y="240"/>
                  </a:lnTo>
                  <a:lnTo>
                    <a:pt x="8" y="0"/>
                  </a:lnTo>
                  <a:lnTo>
                    <a:pt x="199" y="0"/>
                  </a:lnTo>
                  <a:lnTo>
                    <a:pt x="208" y="240"/>
                  </a:lnTo>
                  <a:close/>
                </a:path>
              </a:pathLst>
            </a:custGeom>
            <a:solidFill>
              <a:srgbClr val="F1C9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111625" y="1833563"/>
              <a:ext cx="538163" cy="676275"/>
            </a:xfrm>
            <a:custGeom>
              <a:avLst/>
              <a:gdLst>
                <a:gd name="T0" fmla="*/ 179 w 179"/>
                <a:gd name="T1" fmla="*/ 109 h 226"/>
                <a:gd name="T2" fmla="*/ 90 w 179"/>
                <a:gd name="T3" fmla="*/ 0 h 226"/>
                <a:gd name="T4" fmla="*/ 0 w 179"/>
                <a:gd name="T5" fmla="*/ 109 h 226"/>
                <a:gd name="T6" fmla="*/ 42 w 179"/>
                <a:gd name="T7" fmla="*/ 194 h 226"/>
                <a:gd name="T8" fmla="*/ 49 w 179"/>
                <a:gd name="T9" fmla="*/ 218 h 226"/>
                <a:gd name="T10" fmla="*/ 59 w 179"/>
                <a:gd name="T11" fmla="*/ 226 h 226"/>
                <a:gd name="T12" fmla="*/ 121 w 179"/>
                <a:gd name="T13" fmla="*/ 226 h 226"/>
                <a:gd name="T14" fmla="*/ 131 w 179"/>
                <a:gd name="T15" fmla="*/ 218 h 226"/>
                <a:gd name="T16" fmla="*/ 138 w 179"/>
                <a:gd name="T17" fmla="*/ 194 h 226"/>
                <a:gd name="T18" fmla="*/ 179 w 179"/>
                <a:gd name="T19" fmla="*/ 10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226">
                  <a:moveTo>
                    <a:pt x="179" y="109"/>
                  </a:moveTo>
                  <a:cubicBezTo>
                    <a:pt x="179" y="54"/>
                    <a:pt x="171" y="0"/>
                    <a:pt x="90" y="0"/>
                  </a:cubicBezTo>
                  <a:cubicBezTo>
                    <a:pt x="7" y="0"/>
                    <a:pt x="0" y="54"/>
                    <a:pt x="0" y="109"/>
                  </a:cubicBezTo>
                  <a:cubicBezTo>
                    <a:pt x="0" y="145"/>
                    <a:pt x="17" y="176"/>
                    <a:pt x="42" y="194"/>
                  </a:cubicBezTo>
                  <a:cubicBezTo>
                    <a:pt x="49" y="218"/>
                    <a:pt x="49" y="218"/>
                    <a:pt x="49" y="218"/>
                  </a:cubicBezTo>
                  <a:cubicBezTo>
                    <a:pt x="50" y="223"/>
                    <a:pt x="55" y="226"/>
                    <a:pt x="59" y="226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5" y="226"/>
                    <a:pt x="130" y="223"/>
                    <a:pt x="131" y="218"/>
                  </a:cubicBezTo>
                  <a:cubicBezTo>
                    <a:pt x="138" y="194"/>
                    <a:pt x="138" y="194"/>
                    <a:pt x="138" y="194"/>
                  </a:cubicBezTo>
                  <a:cubicBezTo>
                    <a:pt x="163" y="176"/>
                    <a:pt x="179" y="145"/>
                    <a:pt x="179" y="109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724275" y="2557463"/>
              <a:ext cx="1316038" cy="1536700"/>
            </a:xfrm>
            <a:custGeom>
              <a:avLst/>
              <a:gdLst>
                <a:gd name="T0" fmla="*/ 405 w 438"/>
                <a:gd name="T1" fmla="*/ 60 h 514"/>
                <a:gd name="T2" fmla="*/ 287 w 438"/>
                <a:gd name="T3" fmla="*/ 28 h 514"/>
                <a:gd name="T4" fmla="*/ 282 w 438"/>
                <a:gd name="T5" fmla="*/ 8 h 514"/>
                <a:gd name="T6" fmla="*/ 219 w 438"/>
                <a:gd name="T7" fmla="*/ 0 h 514"/>
                <a:gd name="T8" fmla="*/ 156 w 438"/>
                <a:gd name="T9" fmla="*/ 8 h 514"/>
                <a:gd name="T10" fmla="*/ 152 w 438"/>
                <a:gd name="T11" fmla="*/ 28 h 514"/>
                <a:gd name="T12" fmla="*/ 33 w 438"/>
                <a:gd name="T13" fmla="*/ 60 h 514"/>
                <a:gd name="T14" fmla="*/ 0 w 438"/>
                <a:gd name="T15" fmla="*/ 93 h 514"/>
                <a:gd name="T16" fmla="*/ 7 w 438"/>
                <a:gd name="T17" fmla="*/ 258 h 514"/>
                <a:gd name="T18" fmla="*/ 65 w 438"/>
                <a:gd name="T19" fmla="*/ 344 h 514"/>
                <a:gd name="T20" fmla="*/ 35 w 438"/>
                <a:gd name="T21" fmla="*/ 514 h 514"/>
                <a:gd name="T22" fmla="*/ 402 w 438"/>
                <a:gd name="T23" fmla="*/ 514 h 514"/>
                <a:gd name="T24" fmla="*/ 371 w 438"/>
                <a:gd name="T25" fmla="*/ 344 h 514"/>
                <a:gd name="T26" fmla="*/ 431 w 438"/>
                <a:gd name="T27" fmla="*/ 258 h 514"/>
                <a:gd name="T28" fmla="*/ 438 w 438"/>
                <a:gd name="T29" fmla="*/ 93 h 514"/>
                <a:gd name="T30" fmla="*/ 405 w 438"/>
                <a:gd name="T31" fmla="*/ 6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8" h="514">
                  <a:moveTo>
                    <a:pt x="405" y="60"/>
                  </a:moveTo>
                  <a:cubicBezTo>
                    <a:pt x="287" y="28"/>
                    <a:pt x="287" y="28"/>
                    <a:pt x="287" y="28"/>
                  </a:cubicBezTo>
                  <a:cubicBezTo>
                    <a:pt x="282" y="8"/>
                    <a:pt x="282" y="8"/>
                    <a:pt x="282" y="8"/>
                  </a:cubicBezTo>
                  <a:cubicBezTo>
                    <a:pt x="282" y="8"/>
                    <a:pt x="235" y="0"/>
                    <a:pt x="219" y="0"/>
                  </a:cubicBezTo>
                  <a:cubicBezTo>
                    <a:pt x="203" y="0"/>
                    <a:pt x="156" y="8"/>
                    <a:pt x="156" y="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5" y="66"/>
                    <a:pt x="0" y="75"/>
                    <a:pt x="0" y="93"/>
                  </a:cubicBezTo>
                  <a:cubicBezTo>
                    <a:pt x="0" y="93"/>
                    <a:pt x="3" y="213"/>
                    <a:pt x="7" y="258"/>
                  </a:cubicBezTo>
                  <a:cubicBezTo>
                    <a:pt x="9" y="285"/>
                    <a:pt x="15" y="341"/>
                    <a:pt x="65" y="344"/>
                  </a:cubicBezTo>
                  <a:cubicBezTo>
                    <a:pt x="35" y="514"/>
                    <a:pt x="35" y="514"/>
                    <a:pt x="35" y="514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371" y="344"/>
                    <a:pt x="371" y="344"/>
                    <a:pt x="371" y="344"/>
                  </a:cubicBezTo>
                  <a:cubicBezTo>
                    <a:pt x="424" y="344"/>
                    <a:pt x="428" y="285"/>
                    <a:pt x="431" y="258"/>
                  </a:cubicBezTo>
                  <a:cubicBezTo>
                    <a:pt x="436" y="213"/>
                    <a:pt x="438" y="93"/>
                    <a:pt x="438" y="93"/>
                  </a:cubicBezTo>
                  <a:cubicBezTo>
                    <a:pt x="438" y="75"/>
                    <a:pt x="425" y="67"/>
                    <a:pt x="405" y="6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559771" y="202396"/>
            <a:ext cx="707244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Lato" pitchFamily="34" charset="0"/>
                <a:ea typeface="Lato Heavy" panose="020F0502020204030203" pitchFamily="34" charset="0"/>
                <a:cs typeface="Lato" pitchFamily="34" charset="0"/>
              </a:rPr>
              <a:t>ПЕРСПЕКТИВЫ РАЗВИТИЯ </a:t>
            </a:r>
            <a:r>
              <a:rPr lang="ru-RU" sz="3000" b="1" dirty="0" smtClean="0">
                <a:solidFill>
                  <a:srgbClr val="0070C0"/>
                </a:solidFill>
                <a:latin typeface="Lato" pitchFamily="34" charset="0"/>
                <a:ea typeface="Lato Heavy" panose="020F0502020204030203" pitchFamily="34" charset="0"/>
                <a:cs typeface="Lato" pitchFamily="34" charset="0"/>
              </a:rPr>
              <a:t>ТУРИЗМА</a:t>
            </a:r>
          </a:p>
          <a:p>
            <a:pPr algn="ctr"/>
            <a:r>
              <a:rPr lang="ru-RU" sz="3000" b="1" dirty="0" smtClean="0">
                <a:solidFill>
                  <a:srgbClr val="7030A0"/>
                </a:solidFill>
                <a:latin typeface="Lato" pitchFamily="34" charset="0"/>
                <a:ea typeface="Lato Heavy" panose="020F0502020204030203" pitchFamily="34" charset="0"/>
                <a:cs typeface="Lato" pitchFamily="34" charset="0"/>
              </a:rPr>
              <a:t>КИЗИЛЮРТОВСКОГО РАЙОНА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5625351" y="1950078"/>
            <a:ext cx="94129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24" name="Shape 921"/>
          <p:cNvSpPr/>
          <p:nvPr/>
        </p:nvSpPr>
        <p:spPr>
          <a:xfrm>
            <a:off x="526227" y="3430907"/>
            <a:ext cx="3731791" cy="93769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25400" tIns="25400" rIns="25400" bIns="25400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44474F"/>
                </a:solidFill>
                <a:latin typeface="+mn-lt"/>
                <a:ea typeface="+mn-ea"/>
                <a:cs typeface="+mn-cs"/>
                <a:sym typeface="Roboto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Создание интерактивной </a:t>
            </a:r>
          </a:p>
          <a:p>
            <a:r>
              <a:rPr lang="ru-RU" sz="1600" dirty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к</a:t>
            </a:r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арты планирования </a:t>
            </a:r>
          </a:p>
          <a:p>
            <a:r>
              <a:rPr lang="ru-RU" sz="1600" dirty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т</a:t>
            </a:r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уристических маршрутов, </a:t>
            </a:r>
          </a:p>
          <a:p>
            <a:r>
              <a:rPr lang="ru-RU" sz="1600" dirty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в</a:t>
            </a:r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иртуальных объектов показа</a:t>
            </a:r>
            <a:endParaRPr lang="en-US" sz="1600" dirty="0">
              <a:solidFill>
                <a:schemeClr val="bg1"/>
              </a:solidFill>
              <a:latin typeface="Lato" pitchFamily="34" charset="0"/>
              <a:ea typeface="Lato Bold" panose="020F0502020204030203" pitchFamily="34" charset="0"/>
              <a:cs typeface="Lato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226" y="1939265"/>
            <a:ext cx="3731791" cy="964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Строительство базы отдыха </a:t>
            </a:r>
            <a:r>
              <a:rPr lang="ru-RU" sz="2000" b="1" dirty="0" smtClean="0">
                <a:solidFill>
                  <a:srgbClr val="FFFF00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«Царские бани» </a:t>
            </a:r>
            <a:r>
              <a:rPr lang="ru-RU" sz="20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в с. </a:t>
            </a:r>
            <a:r>
              <a:rPr lang="ru-RU" sz="2000" dirty="0" err="1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Кироваул</a:t>
            </a:r>
            <a:endParaRPr lang="en-US" sz="2000" dirty="0">
              <a:solidFill>
                <a:schemeClr val="bg1"/>
              </a:solidFill>
              <a:latin typeface="Lato" pitchFamily="34" charset="0"/>
              <a:ea typeface="Lato Bold" panose="020F0502020204030203" pitchFamily="34" charset="0"/>
              <a:cs typeface="Lato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955326" y="3396868"/>
            <a:ext cx="3731791" cy="97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Установка наружной рекламы и информационных стендов – </a:t>
            </a:r>
            <a:r>
              <a:rPr lang="ru-RU" sz="2000" dirty="0" err="1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билбордов</a:t>
            </a:r>
            <a:r>
              <a:rPr lang="ru-RU" sz="20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Lato" pitchFamily="34" charset="0"/>
              <a:ea typeface="Lato Bold" panose="020F0502020204030203" pitchFamily="34" charset="0"/>
              <a:cs typeface="Lato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55327" y="1938824"/>
            <a:ext cx="3731791" cy="95597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Развитие сельского туризма</a:t>
            </a:r>
            <a:endParaRPr lang="en-US" sz="2000" dirty="0">
              <a:solidFill>
                <a:schemeClr val="bg1"/>
              </a:solidFill>
              <a:latin typeface="Lato" pitchFamily="34" charset="0"/>
              <a:ea typeface="Lato Bold" panose="020F0502020204030203" pitchFamily="34" charset="0"/>
              <a:cs typeface="Lato" pitchFamily="34" charset="0"/>
            </a:endParaRPr>
          </a:p>
        </p:txBody>
      </p:sp>
      <p:pic>
        <p:nvPicPr>
          <p:cNvPr id="3074" name="Picture 2" descr="C:\Users\Gadzhi-geo\Desktop\574f40ec1ee5e_.jpg.b289f7ab7e3843214a9ee82a63bb48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70" y="1395590"/>
            <a:ext cx="636242" cy="6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adzhi-geo\Desktop\tasarimrehberi_map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87" y="3123823"/>
            <a:ext cx="1031009" cy="6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adzhi-geo\Desktop\9696118-decorative-agriculture-background-with-wheat-ears-and-flowers--Stock-Vec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04" y="1395590"/>
            <a:ext cx="812714" cy="8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adzhi-geo\Desktop\advertis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095" y="3083439"/>
            <a:ext cx="703577" cy="6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hape 921"/>
          <p:cNvSpPr/>
          <p:nvPr/>
        </p:nvSpPr>
        <p:spPr>
          <a:xfrm>
            <a:off x="526228" y="4951901"/>
            <a:ext cx="3731791" cy="71609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25400" tIns="25400" rIns="25400" bIns="25400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44474F"/>
                </a:solidFill>
                <a:latin typeface="+mn-lt"/>
                <a:ea typeface="+mn-ea"/>
                <a:cs typeface="+mn-cs"/>
                <a:sym typeface="Roboto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Разработка и внедрение туристических маршрутов с учетом вводимых объектов показа.</a:t>
            </a:r>
            <a:endParaRPr lang="en-US" sz="1600" dirty="0">
              <a:solidFill>
                <a:schemeClr val="bg1"/>
              </a:solidFill>
              <a:latin typeface="Lato" pitchFamily="34" charset="0"/>
              <a:ea typeface="Lato Bold" panose="020F0502020204030203" pitchFamily="34" charset="0"/>
              <a:cs typeface="Lato" pitchFamily="34" charset="0"/>
            </a:endParaRPr>
          </a:p>
        </p:txBody>
      </p:sp>
      <p:pic>
        <p:nvPicPr>
          <p:cNvPr id="1026" name="Picture 2" descr="C:\Users\Gadzhi-geo\Desktop\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5" y="4489738"/>
            <a:ext cx="761784" cy="6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921"/>
          <p:cNvSpPr/>
          <p:nvPr/>
        </p:nvSpPr>
        <p:spPr>
          <a:xfrm>
            <a:off x="7955327" y="4951900"/>
            <a:ext cx="3731791" cy="93769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44474F"/>
                </a:solidFill>
                <a:latin typeface="+mn-lt"/>
                <a:ea typeface="+mn-ea"/>
                <a:cs typeface="+mn-cs"/>
                <a:sym typeface="Roboto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Создание условий для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размещения туристов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 на источнике </a:t>
            </a:r>
            <a:r>
              <a:rPr lang="ru-RU" sz="1600" dirty="0" err="1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Исси-Сув</a:t>
            </a:r>
            <a:r>
              <a:rPr lang="ru-RU" sz="1600" dirty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в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с. Нижний-</a:t>
            </a:r>
            <a:r>
              <a:rPr lang="ru-RU" sz="1600" dirty="0" err="1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Чирюрт</a:t>
            </a:r>
            <a:r>
              <a:rPr lang="ru-RU" sz="1600" dirty="0" smtClean="0">
                <a:solidFill>
                  <a:schemeClr val="bg1"/>
                </a:solidFill>
                <a:latin typeface="Lato" pitchFamily="34" charset="0"/>
                <a:ea typeface="Lato Bold" panose="020F0502020204030203" pitchFamily="34" charset="0"/>
                <a:cs typeface="Lato" pitchFamily="34" charset="0"/>
              </a:rPr>
              <a:t> в летнее время.</a:t>
            </a:r>
            <a:endParaRPr lang="en-US" sz="1600" dirty="0">
              <a:solidFill>
                <a:schemeClr val="bg1"/>
              </a:solidFill>
              <a:latin typeface="Lato" pitchFamily="34" charset="0"/>
              <a:ea typeface="Lato Bold" panose="020F0502020204030203" pitchFamily="34" charset="0"/>
              <a:cs typeface="Lato" pitchFamily="34" charset="0"/>
            </a:endParaRPr>
          </a:p>
        </p:txBody>
      </p:sp>
      <p:pic>
        <p:nvPicPr>
          <p:cNvPr id="1027" name="Picture 3" descr="C:\Users\Gadzhi-geo\Desktop\i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04" y="4560929"/>
            <a:ext cx="684192" cy="6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7" grpId="0" animBg="1"/>
      <p:bldP spid="28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6462"/>
          <a:stretch>
            <a:fillRect/>
          </a:stretch>
        </p:blipFill>
        <p:spPr>
          <a:xfrm>
            <a:off x="6096000" y="2078661"/>
            <a:ext cx="6096000" cy="3886065"/>
          </a:xfrm>
        </p:spPr>
      </p:pic>
      <p:sp>
        <p:nvSpPr>
          <p:cNvPr id="20" name="Freeform 113"/>
          <p:cNvSpPr>
            <a:spLocks noChangeArrowheads="1"/>
          </p:cNvSpPr>
          <p:nvPr/>
        </p:nvSpPr>
        <p:spPr bwMode="auto">
          <a:xfrm>
            <a:off x="9527779" y="4202327"/>
            <a:ext cx="222606" cy="359352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lin ang="30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2" name="Speech Bubble: Rectangle 21"/>
          <p:cNvSpPr/>
          <p:nvPr/>
        </p:nvSpPr>
        <p:spPr>
          <a:xfrm>
            <a:off x="9407877" y="4864046"/>
            <a:ext cx="2324048" cy="753622"/>
          </a:xfrm>
          <a:prstGeom prst="wedgeRectCallout">
            <a:avLst>
              <a:gd name="adj1" fmla="val -38823"/>
              <a:gd name="adj2" fmla="val -70672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Rectangle 26"/>
          <p:cNvSpPr/>
          <p:nvPr/>
        </p:nvSpPr>
        <p:spPr>
          <a:xfrm>
            <a:off x="3004457" y="573283"/>
            <a:ext cx="6183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0"/>
                </a:gradFill>
                <a:latin typeface="Lato" pitchFamily="34" charset="0"/>
                <a:cs typeface="Lato" pitchFamily="34" charset="0"/>
              </a:rPr>
              <a:t>КОНТАКТЫ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2077925"/>
            <a:ext cx="6096000" cy="38862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/>
          </a:p>
        </p:txBody>
      </p:sp>
      <p:sp>
        <p:nvSpPr>
          <p:cNvPr id="7" name="Rectangle 6"/>
          <p:cNvSpPr/>
          <p:nvPr/>
        </p:nvSpPr>
        <p:spPr>
          <a:xfrm flipH="1">
            <a:off x="664855" y="3081359"/>
            <a:ext cx="3731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Республика Дагестан, </a:t>
            </a:r>
            <a:endParaRPr lang="ru-RU" b="1" dirty="0" smtClean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г</a:t>
            </a:r>
            <a:r>
              <a:rPr lang="ru-RU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Кизилюрт</a:t>
            </a:r>
            <a:r>
              <a:rPr lang="ru-RU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, ул. Гагарина 52 "А"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856" y="2690591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MagistralC" pitchFamily="82" charset="0"/>
                <a:cs typeface="Lato" pitchFamily="34" charset="0"/>
              </a:rPr>
              <a:t>Адрес</a:t>
            </a:r>
            <a:endParaRPr lang="id-ID" sz="2400" b="1" dirty="0">
              <a:solidFill>
                <a:srgbClr val="FFFF00"/>
              </a:solidFill>
              <a:latin typeface="MagistralC" pitchFamily="82" charset="0"/>
              <a:cs typeface="Lato" pitchFamily="34" charset="0"/>
            </a:endParaRPr>
          </a:p>
        </p:txBody>
      </p:sp>
      <p:sp>
        <p:nvSpPr>
          <p:cNvPr id="11" name="Freeform 178"/>
          <p:cNvSpPr>
            <a:spLocks noChangeArrowheads="1"/>
          </p:cNvSpPr>
          <p:nvPr/>
        </p:nvSpPr>
        <p:spPr bwMode="auto">
          <a:xfrm>
            <a:off x="752340" y="4627597"/>
            <a:ext cx="243524" cy="236448"/>
          </a:xfrm>
          <a:custGeom>
            <a:avLst/>
            <a:gdLst>
              <a:gd name="T0" fmla="*/ 217433 w 634"/>
              <a:gd name="T1" fmla="*/ 26535 h 619"/>
              <a:gd name="T2" fmla="*/ 217433 w 634"/>
              <a:gd name="T3" fmla="*/ 26535 h 619"/>
              <a:gd name="T4" fmla="*/ 196519 w 634"/>
              <a:gd name="T5" fmla="*/ 5379 h 619"/>
              <a:gd name="T6" fmla="*/ 175244 w 634"/>
              <a:gd name="T7" fmla="*/ 5379 h 619"/>
              <a:gd name="T8" fmla="*/ 148561 w 634"/>
              <a:gd name="T9" fmla="*/ 47691 h 619"/>
              <a:gd name="T10" fmla="*/ 148561 w 634"/>
              <a:gd name="T11" fmla="*/ 68489 h 619"/>
              <a:gd name="T12" fmla="*/ 159018 w 634"/>
              <a:gd name="T13" fmla="*/ 79247 h 619"/>
              <a:gd name="T14" fmla="*/ 127287 w 634"/>
              <a:gd name="T15" fmla="*/ 116180 h 619"/>
              <a:gd name="T16" fmla="*/ 84738 w 634"/>
              <a:gd name="T17" fmla="*/ 153114 h 619"/>
              <a:gd name="T18" fmla="*/ 68872 w 634"/>
              <a:gd name="T19" fmla="*/ 142357 h 619"/>
              <a:gd name="T20" fmla="*/ 47597 w 634"/>
              <a:gd name="T21" fmla="*/ 142357 h 619"/>
              <a:gd name="T22" fmla="*/ 10457 w 634"/>
              <a:gd name="T23" fmla="*/ 174271 h 619"/>
              <a:gd name="T24" fmla="*/ 10457 w 634"/>
              <a:gd name="T25" fmla="*/ 190048 h 619"/>
              <a:gd name="T26" fmla="*/ 31731 w 634"/>
              <a:gd name="T27" fmla="*/ 211205 h 619"/>
              <a:gd name="T28" fmla="*/ 68872 w 634"/>
              <a:gd name="T29" fmla="*/ 211205 h 619"/>
              <a:gd name="T30" fmla="*/ 153970 w 634"/>
              <a:gd name="T31" fmla="*/ 147736 h 619"/>
              <a:gd name="T32" fmla="*/ 217433 w 634"/>
              <a:gd name="T33" fmla="*/ 68489 h 619"/>
              <a:gd name="T34" fmla="*/ 217433 w 634"/>
              <a:gd name="T35" fmla="*/ 26535 h 619"/>
              <a:gd name="T36" fmla="*/ 206976 w 634"/>
              <a:gd name="T37" fmla="*/ 58090 h 619"/>
              <a:gd name="T38" fmla="*/ 206976 w 634"/>
              <a:gd name="T39" fmla="*/ 58090 h 619"/>
              <a:gd name="T40" fmla="*/ 148561 w 634"/>
              <a:gd name="T41" fmla="*/ 137337 h 619"/>
              <a:gd name="T42" fmla="*/ 58415 w 634"/>
              <a:gd name="T43" fmla="*/ 200447 h 619"/>
              <a:gd name="T44" fmla="*/ 37140 w 634"/>
              <a:gd name="T45" fmla="*/ 200447 h 619"/>
              <a:gd name="T46" fmla="*/ 26323 w 634"/>
              <a:gd name="T47" fmla="*/ 190048 h 619"/>
              <a:gd name="T48" fmla="*/ 26323 w 634"/>
              <a:gd name="T49" fmla="*/ 174271 h 619"/>
              <a:gd name="T50" fmla="*/ 53006 w 634"/>
              <a:gd name="T51" fmla="*/ 158493 h 619"/>
              <a:gd name="T52" fmla="*/ 63824 w 634"/>
              <a:gd name="T53" fmla="*/ 158493 h 619"/>
              <a:gd name="T54" fmla="*/ 79689 w 634"/>
              <a:gd name="T55" fmla="*/ 174271 h 619"/>
              <a:gd name="T56" fmla="*/ 180293 w 634"/>
              <a:gd name="T57" fmla="*/ 79247 h 619"/>
              <a:gd name="T58" fmla="*/ 159018 w 634"/>
              <a:gd name="T59" fmla="*/ 63110 h 619"/>
              <a:gd name="T60" fmla="*/ 159018 w 634"/>
              <a:gd name="T61" fmla="*/ 47691 h 619"/>
              <a:gd name="T62" fmla="*/ 180293 w 634"/>
              <a:gd name="T63" fmla="*/ 21156 h 619"/>
              <a:gd name="T64" fmla="*/ 196519 w 634"/>
              <a:gd name="T65" fmla="*/ 21156 h 619"/>
              <a:gd name="T66" fmla="*/ 206976 w 634"/>
              <a:gd name="T67" fmla="*/ 36934 h 619"/>
              <a:gd name="T68" fmla="*/ 206976 w 634"/>
              <a:gd name="T69" fmla="*/ 58090 h 61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34" h="619">
                <a:moveTo>
                  <a:pt x="603" y="74"/>
                </a:moveTo>
                <a:lnTo>
                  <a:pt x="603" y="74"/>
                </a:lnTo>
                <a:cubicBezTo>
                  <a:pt x="545" y="15"/>
                  <a:pt x="545" y="15"/>
                  <a:pt x="545" y="15"/>
                </a:cubicBezTo>
                <a:cubicBezTo>
                  <a:pt x="530" y="0"/>
                  <a:pt x="500" y="0"/>
                  <a:pt x="486" y="15"/>
                </a:cubicBezTo>
                <a:cubicBezTo>
                  <a:pt x="412" y="133"/>
                  <a:pt x="412" y="133"/>
                  <a:pt x="412" y="133"/>
                </a:cubicBezTo>
                <a:cubicBezTo>
                  <a:pt x="398" y="147"/>
                  <a:pt x="398" y="176"/>
                  <a:pt x="412" y="191"/>
                </a:cubicBezTo>
                <a:cubicBezTo>
                  <a:pt x="441" y="221"/>
                  <a:pt x="441" y="221"/>
                  <a:pt x="441" y="221"/>
                </a:cubicBezTo>
                <a:cubicBezTo>
                  <a:pt x="412" y="250"/>
                  <a:pt x="382" y="294"/>
                  <a:pt x="353" y="324"/>
                </a:cubicBezTo>
                <a:cubicBezTo>
                  <a:pt x="309" y="368"/>
                  <a:pt x="265" y="397"/>
                  <a:pt x="235" y="427"/>
                </a:cubicBezTo>
                <a:cubicBezTo>
                  <a:pt x="191" y="397"/>
                  <a:pt x="191" y="397"/>
                  <a:pt x="191" y="397"/>
                </a:cubicBezTo>
                <a:cubicBezTo>
                  <a:pt x="177" y="383"/>
                  <a:pt x="162" y="383"/>
                  <a:pt x="132" y="397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0" y="500"/>
                  <a:pt x="15" y="515"/>
                  <a:pt x="29" y="530"/>
                </a:cubicBezTo>
                <a:cubicBezTo>
                  <a:pt x="88" y="589"/>
                  <a:pt x="88" y="589"/>
                  <a:pt x="88" y="589"/>
                </a:cubicBezTo>
                <a:cubicBezTo>
                  <a:pt x="118" y="618"/>
                  <a:pt x="147" y="618"/>
                  <a:pt x="191" y="589"/>
                </a:cubicBezTo>
                <a:cubicBezTo>
                  <a:pt x="191" y="589"/>
                  <a:pt x="324" y="530"/>
                  <a:pt x="427" y="412"/>
                </a:cubicBezTo>
                <a:cubicBezTo>
                  <a:pt x="530" y="324"/>
                  <a:pt x="603" y="191"/>
                  <a:pt x="603" y="191"/>
                </a:cubicBezTo>
                <a:cubicBezTo>
                  <a:pt x="618" y="147"/>
                  <a:pt x="633" y="103"/>
                  <a:pt x="603" y="74"/>
                </a:cubicBezTo>
                <a:close/>
                <a:moveTo>
                  <a:pt x="574" y="162"/>
                </a:moveTo>
                <a:lnTo>
                  <a:pt x="574" y="162"/>
                </a:lnTo>
                <a:cubicBezTo>
                  <a:pt x="545" y="221"/>
                  <a:pt x="471" y="324"/>
                  <a:pt x="412" y="383"/>
                </a:cubicBezTo>
                <a:cubicBezTo>
                  <a:pt x="339" y="456"/>
                  <a:pt x="162" y="559"/>
                  <a:pt x="162" y="559"/>
                </a:cubicBezTo>
                <a:cubicBezTo>
                  <a:pt x="147" y="574"/>
                  <a:pt x="118" y="574"/>
                  <a:pt x="103" y="559"/>
                </a:cubicBezTo>
                <a:cubicBezTo>
                  <a:pt x="73" y="530"/>
                  <a:pt x="73" y="530"/>
                  <a:pt x="73" y="530"/>
                </a:cubicBezTo>
                <a:cubicBezTo>
                  <a:pt x="59" y="515"/>
                  <a:pt x="59" y="500"/>
                  <a:pt x="73" y="486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62" y="427"/>
                  <a:pt x="177" y="427"/>
                  <a:pt x="177" y="442"/>
                </a:cubicBezTo>
                <a:cubicBezTo>
                  <a:pt x="221" y="486"/>
                  <a:pt x="221" y="486"/>
                  <a:pt x="221" y="486"/>
                </a:cubicBezTo>
                <a:cubicBezTo>
                  <a:pt x="235" y="471"/>
                  <a:pt x="398" y="368"/>
                  <a:pt x="500" y="221"/>
                </a:cubicBezTo>
                <a:cubicBezTo>
                  <a:pt x="441" y="176"/>
                  <a:pt x="441" y="176"/>
                  <a:pt x="441" y="176"/>
                </a:cubicBezTo>
                <a:cubicBezTo>
                  <a:pt x="441" y="162"/>
                  <a:pt x="441" y="147"/>
                  <a:pt x="441" y="133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515" y="44"/>
                  <a:pt x="530" y="59"/>
                  <a:pt x="545" y="59"/>
                </a:cubicBezTo>
                <a:cubicBezTo>
                  <a:pt x="574" y="103"/>
                  <a:pt x="574" y="103"/>
                  <a:pt x="574" y="103"/>
                </a:cubicBezTo>
                <a:cubicBezTo>
                  <a:pt x="589" y="117"/>
                  <a:pt x="589" y="147"/>
                  <a:pt x="574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31" tIns="45716" rIns="91431" bIns="45716" anchor="ctr"/>
          <a:lstStyle/>
          <a:p>
            <a:pPr algn="r"/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856" y="4166336"/>
            <a:ext cx="127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MagistralC" pitchFamily="82" charset="0"/>
                <a:cs typeface="Segoe UI" panose="020B0502040204020203" pitchFamily="34" charset="0"/>
              </a:rPr>
              <a:t>Телефон</a:t>
            </a:r>
            <a:endParaRPr lang="id-ID" sz="2000" b="1" dirty="0">
              <a:solidFill>
                <a:srgbClr val="FFFF00"/>
              </a:solidFill>
              <a:latin typeface="MagistralC" pitchFamily="82" charset="0"/>
              <a:cs typeface="Segoe UI" panose="020B0502040204020203" pitchFamily="34" charset="0"/>
            </a:endParaRPr>
          </a:p>
        </p:txBody>
      </p:sp>
      <p:pic>
        <p:nvPicPr>
          <p:cNvPr id="25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7877" y="4879003"/>
            <a:ext cx="2324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АДМИНИСТРАЦИЯ МР «КИЗИЛЮРТОВСКИЙ РАЙОН»</a:t>
            </a:r>
            <a:endParaRPr lang="ru-RU" sz="1400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30" name="Rectangle 12"/>
          <p:cNvSpPr/>
          <p:nvPr/>
        </p:nvSpPr>
        <p:spPr>
          <a:xfrm flipH="1">
            <a:off x="1107612" y="4551834"/>
            <a:ext cx="2242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+7 (87234) 2-21-14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info@mr-kizilyurt.ru</a:t>
            </a:r>
            <a:endParaRPr lang="en-US" sz="1600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7" grpId="0"/>
      <p:bldP spid="8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364954"/>
            <a:ext cx="12188825" cy="2766182"/>
            <a:chOff x="0" y="4143482"/>
            <a:chExt cx="12188825" cy="2744114"/>
          </a:xfr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0161327" y="5405107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8125883" y="4383413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6095207" y="4991981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4067708" y="4626522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2032266" y="4143482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0" y="4232463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050" name="Picture 2" descr="C:\Users\Gadzhi-geo\Desktop\Бренд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7231" r="14466" b="23645"/>
          <a:stretch/>
        </p:blipFill>
        <p:spPr bwMode="auto">
          <a:xfrm>
            <a:off x="2803585" y="663840"/>
            <a:ext cx="6577378" cy="38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336430" y="137494"/>
            <a:ext cx="11516263" cy="46166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7030A0"/>
                </a:solidFill>
                <a:latin typeface="MagistralC" pitchFamily="82" charset="0"/>
                <a:cs typeface="Lato" pitchFamily="34" charset="0"/>
              </a:rPr>
              <a:t>ДОБРО ПОЖАЛОВАТЬ В </a:t>
            </a:r>
            <a:r>
              <a:rPr lang="en-US" dirty="0" smtClean="0">
                <a:solidFill>
                  <a:srgbClr val="7030A0"/>
                </a:solidFill>
                <a:latin typeface="MagistralC" pitchFamily="82" charset="0"/>
                <a:cs typeface="Lato" pitchFamily="34" charset="0"/>
              </a:rPr>
              <a:t>   </a:t>
            </a:r>
            <a:r>
              <a:rPr lang="ru-RU" b="1" dirty="0" smtClean="0">
                <a:solidFill>
                  <a:srgbClr val="7030A0"/>
                </a:solidFill>
                <a:latin typeface="MagistralC" pitchFamily="82" charset="0"/>
                <a:cs typeface="Lato" pitchFamily="34" charset="0"/>
              </a:rPr>
              <a:t>КИЗИЛЮРТОВСКИЙ РАЙОН</a:t>
            </a:r>
            <a:endParaRPr lang="en-US" b="1" dirty="0">
              <a:solidFill>
                <a:srgbClr val="7030A0"/>
              </a:solidFill>
              <a:latin typeface="MagistralC" pitchFamily="82" charset="0"/>
              <a:cs typeface="Lato" pitchFamily="34" charset="0"/>
            </a:endParaRPr>
          </a:p>
        </p:txBody>
      </p:sp>
      <p:pic>
        <p:nvPicPr>
          <p:cNvPr id="12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002060"/>
              </a:solidFill>
              <a:latin typeface="Tahoma "/>
            </a:endParaRPr>
          </a:p>
        </p:txBody>
      </p:sp>
    </p:spTree>
    <p:extLst>
      <p:ext uri="{BB962C8B-B14F-4D97-AF65-F5344CB8AC3E}">
        <p14:creationId xmlns:p14="http://schemas.microsoft.com/office/powerpoint/2010/main" val="3008082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45870">
            <a:off x="6305625" y="-68455"/>
            <a:ext cx="64843" cy="44913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90130" y="-1223683"/>
            <a:ext cx="1613648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1891" y="2746083"/>
            <a:ext cx="452004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400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БРЕНД</a:t>
            </a:r>
            <a:endParaRPr lang="en-US" sz="4400" dirty="0" smtClean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КИЗИЛЮРТОВСКОГО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РАЙОНА</a:t>
            </a:r>
            <a:endParaRPr lang="en-US" sz="2800" b="1" dirty="0">
              <a:solidFill>
                <a:srgbClr val="FF0000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1456"/>
          <a:stretch>
            <a:fillRect/>
          </a:stretch>
        </p:blipFill>
        <p:spPr/>
      </p:pic>
      <p:pic>
        <p:nvPicPr>
          <p:cNvPr id="6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</p:spTree>
    <p:extLst>
      <p:ext uri="{BB962C8B-B14F-4D97-AF65-F5344CB8AC3E}">
        <p14:creationId xmlns:p14="http://schemas.microsoft.com/office/powerpoint/2010/main" val="3575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cxnSp>
        <p:nvCxnSpPr>
          <p:cNvPr id="19" name="Straight Connector 29"/>
          <p:cNvCxnSpPr/>
          <p:nvPr/>
        </p:nvCxnSpPr>
        <p:spPr>
          <a:xfrm>
            <a:off x="9144000" y="5503656"/>
            <a:ext cx="0" cy="812800"/>
          </a:xfrm>
          <a:prstGeom prst="line">
            <a:avLst/>
          </a:prstGeom>
          <a:ln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0"/>
          <p:cNvCxnSpPr/>
          <p:nvPr/>
        </p:nvCxnSpPr>
        <p:spPr>
          <a:xfrm>
            <a:off x="9208548" y="541544"/>
            <a:ext cx="0" cy="812800"/>
          </a:xfrm>
          <a:prstGeom prst="line">
            <a:avLst/>
          </a:prstGeom>
          <a:ln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0"/>
          <p:cNvGrpSpPr/>
          <p:nvPr/>
        </p:nvGrpSpPr>
        <p:grpSpPr>
          <a:xfrm>
            <a:off x="673463" y="2785216"/>
            <a:ext cx="3967046" cy="992731"/>
            <a:chOff x="3045639" y="5407564"/>
            <a:chExt cx="1612823" cy="403600"/>
          </a:xfrm>
        </p:grpSpPr>
        <p:sp>
          <p:nvSpPr>
            <p:cNvPr id="23" name="Freeform: Shape 21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24" name="Freeform: Shape 22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sp>
          <p:nvSpPr>
            <p:cNvPr id="25" name="Freeform: Shape 23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sp>
          <p:nvSpPr>
            <p:cNvPr id="26" name="Freeform: Shape 24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sp>
          <p:nvSpPr>
            <p:cNvPr id="27" name="Freeform: Shape 25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sp>
          <p:nvSpPr>
            <p:cNvPr id="28" name="Freeform: Shape 26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sp>
          <p:nvSpPr>
            <p:cNvPr id="29" name="Freeform: Shape 27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</p:grpSp>
      <p:pic>
        <p:nvPicPr>
          <p:cNvPr id="30" name="Picture 2" descr="C:\Users\Gadzhi-geo\Desktop\kizma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8404" r="2730" b="7916"/>
          <a:stretch/>
        </p:blipFill>
        <p:spPr bwMode="auto">
          <a:xfrm>
            <a:off x="383109" y="245671"/>
            <a:ext cx="4736230" cy="385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Gadzhi-geo\Desktop\Untit1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39" y="215161"/>
            <a:ext cx="1283818" cy="14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966644" y="1712281"/>
            <a:ext cx="574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КИЗИЛЮРТОВСКИЙ РАЙОН</a:t>
            </a:r>
            <a:endParaRPr lang="ru-RU" sz="24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97287" y="4471748"/>
            <a:ext cx="171446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8800" b="1" spc="-300" dirty="0" smtClean="0">
                <a:ln w="508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Roboto" panose="02000000000000000000" pitchFamily="2" charset="0"/>
              </a:rPr>
              <a:t>01</a:t>
            </a:r>
            <a:endParaRPr lang="id-ID" sz="8800" b="1" spc="-300" dirty="0">
              <a:ln w="508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2875" y="5127721"/>
            <a:ext cx="1855152" cy="27699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ahoma "/>
                <a:ea typeface="Open Sans Semibold" panose="020B0706030804020204" pitchFamily="34" charset="0"/>
                <a:cs typeface="Open Sans Semibold" panose="020B0706030804020204" pitchFamily="34" charset="0"/>
              </a:rPr>
              <a:t>ХАСАВЮРТОВСКИЙ</a:t>
            </a:r>
            <a:endParaRPr lang="id-ID" sz="1200" b="1" dirty="0">
              <a:solidFill>
                <a:schemeClr val="bg1"/>
              </a:solidFill>
              <a:latin typeface="Tahoma 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62893" y="4471748"/>
            <a:ext cx="171446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8800" b="1" spc="-300" dirty="0" smtClean="0">
                <a:ln w="508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Roboto" panose="02000000000000000000" pitchFamily="2" charset="0"/>
              </a:rPr>
              <a:t>02</a:t>
            </a:r>
            <a:endParaRPr lang="id-ID" sz="8800" b="1" spc="-300" dirty="0">
              <a:ln w="508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8481" y="5127721"/>
            <a:ext cx="1855152" cy="27699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ahoma "/>
                <a:ea typeface="Open Sans Semibold" panose="020B0706030804020204" pitchFamily="34" charset="0"/>
                <a:cs typeface="Open Sans Semibold" panose="020B0706030804020204" pitchFamily="34" charset="0"/>
              </a:rPr>
              <a:t>БАБАЮРТОВСКИЙ</a:t>
            </a:r>
            <a:endParaRPr lang="id-ID" sz="1200" b="1" dirty="0">
              <a:solidFill>
                <a:schemeClr val="bg1"/>
              </a:solidFill>
              <a:latin typeface="Tahoma 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28499" y="4471748"/>
            <a:ext cx="171446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8800" b="1" spc="-300" dirty="0" smtClean="0">
                <a:ln w="508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Roboto" panose="02000000000000000000" pitchFamily="2" charset="0"/>
              </a:rPr>
              <a:t>03</a:t>
            </a:r>
            <a:endParaRPr lang="id-ID" sz="8800" b="1" spc="-300" dirty="0">
              <a:ln w="508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44087" y="5127721"/>
            <a:ext cx="1855152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ahoma "/>
                <a:ea typeface="Open Sans Semibold" panose="020B0706030804020204" pitchFamily="34" charset="0"/>
                <a:cs typeface="Open Sans Semibold" panose="020B0706030804020204" pitchFamily="34" charset="0"/>
              </a:rPr>
              <a:t>КАЗБЕКОВСКИЙ </a:t>
            </a:r>
            <a:endParaRPr lang="id-ID" sz="1200" b="1" dirty="0">
              <a:solidFill>
                <a:schemeClr val="bg1"/>
              </a:solidFill>
              <a:latin typeface="Tahoma 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94105" y="4471748"/>
            <a:ext cx="171446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8800" b="1" spc="-300" dirty="0" smtClean="0">
                <a:ln w="508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rPr>
              <a:t>04</a:t>
            </a:r>
            <a:endParaRPr lang="id-ID" sz="8800" b="1" spc="-300" dirty="0">
              <a:ln w="508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09693" y="5127721"/>
            <a:ext cx="1855152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ahoma "/>
                <a:ea typeface="Open Sans Semibold" panose="020B0706030804020204" pitchFamily="34" charset="0"/>
                <a:cs typeface="Open Sans Semibold" panose="020B0706030804020204" pitchFamily="34" charset="0"/>
              </a:rPr>
              <a:t>БУЙНАКСКИЙ</a:t>
            </a:r>
            <a:endParaRPr lang="id-ID" sz="1200" b="1" dirty="0">
              <a:solidFill>
                <a:schemeClr val="bg1"/>
              </a:solidFill>
              <a:latin typeface="Tahoma 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03439" y="4471748"/>
            <a:ext cx="171446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8800" b="1" spc="-300" dirty="0" smtClean="0">
                <a:ln w="508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Roboto" panose="02000000000000000000" pitchFamily="2" charset="0"/>
              </a:rPr>
              <a:t>05</a:t>
            </a:r>
            <a:endParaRPr lang="id-ID" sz="8800" b="1" spc="-300" dirty="0">
              <a:ln w="508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219027" y="5127721"/>
            <a:ext cx="1855152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ahoma "/>
                <a:ea typeface="Open Sans Semibold" panose="020B0706030804020204" pitchFamily="34" charset="0"/>
                <a:cs typeface="Open Sans Semibold" panose="020B0706030804020204" pitchFamily="34" charset="0"/>
              </a:rPr>
              <a:t>КУМТОРКАЛИНСКИЙ</a:t>
            </a:r>
            <a:endParaRPr lang="id-ID" sz="1200" b="1" dirty="0">
              <a:solidFill>
                <a:schemeClr val="bg1"/>
              </a:solidFill>
              <a:latin typeface="Tahoma 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47" name="Straight Connector 37"/>
          <p:cNvCxnSpPr/>
          <p:nvPr/>
        </p:nvCxnSpPr>
        <p:spPr>
          <a:xfrm>
            <a:off x="7533319" y="690138"/>
            <a:ext cx="0" cy="864000"/>
          </a:xfrm>
          <a:prstGeom prst="line">
            <a:avLst/>
          </a:prstGeom>
          <a:ln>
            <a:headEnd w="med" len="med"/>
            <a:tailEnd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8"/>
          <p:cNvCxnSpPr/>
          <p:nvPr/>
        </p:nvCxnSpPr>
        <p:spPr>
          <a:xfrm flipH="1">
            <a:off x="3947833" y="1546928"/>
            <a:ext cx="3600000" cy="0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9"/>
          <p:cNvCxnSpPr/>
          <p:nvPr/>
        </p:nvCxnSpPr>
        <p:spPr>
          <a:xfrm flipH="1">
            <a:off x="7533765" y="688292"/>
            <a:ext cx="720000" cy="0"/>
          </a:xfrm>
          <a:prstGeom prst="line">
            <a:avLst/>
          </a:prstGeom>
          <a:ln>
            <a:headEnd type="diamond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0" name="Group 33"/>
          <p:cNvGrpSpPr>
            <a:grpSpLocks noChangeAspect="1"/>
          </p:cNvGrpSpPr>
          <p:nvPr/>
        </p:nvGrpSpPr>
        <p:grpSpPr>
          <a:xfrm>
            <a:off x="6134682" y="2392022"/>
            <a:ext cx="2318846" cy="1861074"/>
            <a:chOff x="5050302" y="3983422"/>
            <a:chExt cx="1870083" cy="1500903"/>
          </a:xfrm>
          <a:solidFill>
            <a:schemeClr val="accent5"/>
          </a:solidFill>
        </p:grpSpPr>
        <p:sp>
          <p:nvSpPr>
            <p:cNvPr id="51" name="Oval 46"/>
            <p:cNvSpPr/>
            <p:nvPr/>
          </p:nvSpPr>
          <p:spPr>
            <a:xfrm>
              <a:off x="5050302" y="3983422"/>
              <a:ext cx="1371600" cy="13716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>
                  <a:latin typeface="Tahoma "/>
                </a:rPr>
                <a:t>16</a:t>
              </a:r>
              <a:endParaRPr lang="en-US" sz="4800" dirty="0">
                <a:latin typeface="Tahoma "/>
              </a:endParaRPr>
            </a:p>
          </p:txBody>
        </p:sp>
        <p:sp>
          <p:nvSpPr>
            <p:cNvPr id="52" name="Oval 47"/>
            <p:cNvSpPr/>
            <p:nvPr/>
          </p:nvSpPr>
          <p:spPr>
            <a:xfrm>
              <a:off x="6005985" y="4569925"/>
              <a:ext cx="914400" cy="9144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>
                  <a:latin typeface="Tahoma "/>
                </a:rPr>
                <a:t>13</a:t>
              </a:r>
              <a:endParaRPr lang="en-US" sz="4000" dirty="0">
                <a:latin typeface="Tahoma 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369178" y="2596048"/>
            <a:ext cx="323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 "/>
              </a:rPr>
              <a:t>ПОСЕЛЕНИЙ</a:t>
            </a:r>
            <a:endParaRPr lang="id-ID" sz="2800" b="1" dirty="0">
              <a:solidFill>
                <a:schemeClr val="accent1"/>
              </a:solidFill>
              <a:latin typeface="Tahoma 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793248" y="3438970"/>
            <a:ext cx="3042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ahoma "/>
              </a:rPr>
              <a:t>МУНИЦИПАЛЬНЫХ ОБРАЗОВАНИЙ</a:t>
            </a:r>
            <a:endParaRPr lang="id-ID" sz="1600" b="1" dirty="0">
              <a:solidFill>
                <a:srgbClr val="FF0000"/>
              </a:solidFill>
              <a:latin typeface="Tahoma 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75220" y="722028"/>
            <a:ext cx="137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Lato" pitchFamily="34" charset="0"/>
                <a:cs typeface="Lato" pitchFamily="34" charset="0"/>
              </a:rPr>
              <a:t>1967 год</a:t>
            </a:r>
            <a:endParaRPr lang="ru-RU" sz="2000" b="1" dirty="0">
              <a:latin typeface="Lato" pitchFamily="34" charset="0"/>
              <a:cs typeface="Lato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40509" y="6068458"/>
            <a:ext cx="680562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СОСЕДИ КИЗИЛЮРТОВСКОГО РАЙОНА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8384" y="854776"/>
            <a:ext cx="3449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Lato" panose="020F0502020204030203" pitchFamily="34" charset="0"/>
              </a:rPr>
              <a:t>ТУРИСТИЧЕСКАЯ ХАРАКТЕРИСТИКА</a:t>
            </a:r>
            <a:endParaRPr lang="en-US" sz="1400" b="1" dirty="0">
              <a:solidFill>
                <a:srgbClr val="FF0000"/>
              </a:solidFill>
              <a:latin typeface="Lato" panose="020F0502020204030203" pitchFamily="34" charset="0"/>
            </a:endParaRPr>
          </a:p>
        </p:txBody>
      </p:sp>
      <p:sp>
        <p:nvSpPr>
          <p:cNvPr id="520" name="AutoShape 3"/>
          <p:cNvSpPr>
            <a:spLocks noChangeAspect="1" noChangeArrowheads="1" noTextEdit="1"/>
          </p:cNvSpPr>
          <p:nvPr/>
        </p:nvSpPr>
        <p:spPr bwMode="auto">
          <a:xfrm>
            <a:off x="1933297" y="1409239"/>
            <a:ext cx="832014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4" name="Group 553"/>
          <p:cNvGrpSpPr/>
          <p:nvPr/>
        </p:nvGrpSpPr>
        <p:grpSpPr>
          <a:xfrm>
            <a:off x="996113" y="1346115"/>
            <a:ext cx="4094870" cy="1516652"/>
            <a:chOff x="996113" y="1166441"/>
            <a:chExt cx="4094870" cy="1516652"/>
          </a:xfrm>
        </p:grpSpPr>
        <p:sp>
          <p:nvSpPr>
            <p:cNvPr id="523" name="Rectangle 522"/>
            <p:cNvSpPr>
              <a:spLocks noChangeArrowheads="1"/>
            </p:cNvSpPr>
            <p:nvPr/>
          </p:nvSpPr>
          <p:spPr bwMode="auto">
            <a:xfrm>
              <a:off x="2222510" y="1409239"/>
              <a:ext cx="2104685" cy="954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523"/>
            <p:cNvSpPr>
              <a:spLocks/>
            </p:cNvSpPr>
            <p:nvPr/>
          </p:nvSpPr>
          <p:spPr bwMode="auto">
            <a:xfrm>
              <a:off x="4327196" y="1409239"/>
              <a:ext cx="763787" cy="1273854"/>
            </a:xfrm>
            <a:custGeom>
              <a:avLst/>
              <a:gdLst>
                <a:gd name="T0" fmla="*/ 0 w 581"/>
                <a:gd name="T1" fmla="*/ 0 h 969"/>
                <a:gd name="T2" fmla="*/ 581 w 581"/>
                <a:gd name="T3" fmla="*/ 898 h 969"/>
                <a:gd name="T4" fmla="*/ 506 w 581"/>
                <a:gd name="T5" fmla="*/ 969 h 969"/>
                <a:gd name="T6" fmla="*/ 0 w 581"/>
                <a:gd name="T7" fmla="*/ 726 h 969"/>
                <a:gd name="T8" fmla="*/ 0 w 581"/>
                <a:gd name="T9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1" h="969">
                  <a:moveTo>
                    <a:pt x="0" y="0"/>
                  </a:moveTo>
                  <a:lnTo>
                    <a:pt x="581" y="898"/>
                  </a:lnTo>
                  <a:lnTo>
                    <a:pt x="506" y="969"/>
                  </a:lnTo>
                  <a:lnTo>
                    <a:pt x="0" y="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37" name="Group 536"/>
            <p:cNvGrpSpPr>
              <a:grpSpLocks noChangeAspect="1"/>
            </p:cNvGrpSpPr>
            <p:nvPr/>
          </p:nvGrpSpPr>
          <p:grpSpPr>
            <a:xfrm>
              <a:off x="996113" y="1166441"/>
              <a:ext cx="1438778" cy="1440000"/>
              <a:chOff x="4693877" y="2345145"/>
              <a:chExt cx="3095899" cy="3098528"/>
            </a:xfrm>
          </p:grpSpPr>
          <p:sp>
            <p:nvSpPr>
              <p:cNvPr id="535" name="Oval 534"/>
              <p:cNvSpPr>
                <a:spLocks noChangeArrowheads="1"/>
              </p:cNvSpPr>
              <p:nvPr/>
            </p:nvSpPr>
            <p:spPr bwMode="auto">
              <a:xfrm>
                <a:off x="4693877" y="2345145"/>
                <a:ext cx="3095899" cy="309852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Oval 535"/>
              <p:cNvSpPr>
                <a:spLocks noChangeAspect="1" noChangeArrowheads="1"/>
              </p:cNvSpPr>
              <p:nvPr/>
            </p:nvSpPr>
            <p:spPr bwMode="auto">
              <a:xfrm>
                <a:off x="5004225" y="2654998"/>
                <a:ext cx="2475204" cy="247882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5" name="Group 554"/>
          <p:cNvGrpSpPr/>
          <p:nvPr/>
        </p:nvGrpSpPr>
        <p:grpSpPr>
          <a:xfrm>
            <a:off x="7116791" y="1346115"/>
            <a:ext cx="4117340" cy="1516652"/>
            <a:chOff x="7116791" y="1166441"/>
            <a:chExt cx="4117340" cy="1516652"/>
          </a:xfrm>
        </p:grpSpPr>
        <p:sp>
          <p:nvSpPr>
            <p:cNvPr id="521" name="Rectangle 520"/>
            <p:cNvSpPr>
              <a:spLocks noChangeArrowheads="1"/>
            </p:cNvSpPr>
            <p:nvPr/>
          </p:nvSpPr>
          <p:spPr bwMode="auto">
            <a:xfrm>
              <a:off x="7881892" y="1409239"/>
              <a:ext cx="2102056" cy="954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521"/>
            <p:cNvSpPr>
              <a:spLocks/>
            </p:cNvSpPr>
            <p:nvPr/>
          </p:nvSpPr>
          <p:spPr bwMode="auto">
            <a:xfrm>
              <a:off x="7116791" y="1409239"/>
              <a:ext cx="765101" cy="1273854"/>
            </a:xfrm>
            <a:custGeom>
              <a:avLst/>
              <a:gdLst>
                <a:gd name="T0" fmla="*/ 582 w 582"/>
                <a:gd name="T1" fmla="*/ 0 h 969"/>
                <a:gd name="T2" fmla="*/ 0 w 582"/>
                <a:gd name="T3" fmla="*/ 898 h 969"/>
                <a:gd name="T4" fmla="*/ 76 w 582"/>
                <a:gd name="T5" fmla="*/ 969 h 969"/>
                <a:gd name="T6" fmla="*/ 582 w 582"/>
                <a:gd name="T7" fmla="*/ 726 h 969"/>
                <a:gd name="T8" fmla="*/ 582 w 582"/>
                <a:gd name="T9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969">
                  <a:moveTo>
                    <a:pt x="582" y="0"/>
                  </a:moveTo>
                  <a:lnTo>
                    <a:pt x="0" y="898"/>
                  </a:lnTo>
                  <a:lnTo>
                    <a:pt x="76" y="969"/>
                  </a:lnTo>
                  <a:lnTo>
                    <a:pt x="582" y="72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38" name="Group 537"/>
            <p:cNvGrpSpPr>
              <a:grpSpLocks noChangeAspect="1"/>
            </p:cNvGrpSpPr>
            <p:nvPr/>
          </p:nvGrpSpPr>
          <p:grpSpPr>
            <a:xfrm>
              <a:off x="9795353" y="1166441"/>
              <a:ext cx="1438778" cy="1440000"/>
              <a:chOff x="4693877" y="2345145"/>
              <a:chExt cx="3095899" cy="3098528"/>
            </a:xfrm>
          </p:grpSpPr>
          <p:sp>
            <p:nvSpPr>
              <p:cNvPr id="539" name="Oval 538"/>
              <p:cNvSpPr>
                <a:spLocks noChangeArrowheads="1"/>
              </p:cNvSpPr>
              <p:nvPr/>
            </p:nvSpPr>
            <p:spPr bwMode="auto">
              <a:xfrm>
                <a:off x="4693877" y="2345145"/>
                <a:ext cx="3095899" cy="309852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Oval 539"/>
              <p:cNvSpPr>
                <a:spLocks noChangeAspect="1" noChangeArrowheads="1"/>
              </p:cNvSpPr>
              <p:nvPr/>
            </p:nvSpPr>
            <p:spPr bwMode="auto">
              <a:xfrm>
                <a:off x="5004225" y="2654998"/>
                <a:ext cx="2475204" cy="247882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635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6" name="Group 555"/>
          <p:cNvGrpSpPr/>
          <p:nvPr/>
        </p:nvGrpSpPr>
        <p:grpSpPr>
          <a:xfrm>
            <a:off x="688243" y="3025508"/>
            <a:ext cx="3865065" cy="1440000"/>
            <a:chOff x="688243" y="2986514"/>
            <a:chExt cx="3865065" cy="1440000"/>
          </a:xfrm>
        </p:grpSpPr>
        <p:sp>
          <p:nvSpPr>
            <p:cNvPr id="533" name="Rectangle 23"/>
            <p:cNvSpPr>
              <a:spLocks noChangeArrowheads="1"/>
            </p:cNvSpPr>
            <p:nvPr/>
          </p:nvSpPr>
          <p:spPr bwMode="auto">
            <a:xfrm>
              <a:off x="1935926" y="3229969"/>
              <a:ext cx="2106000" cy="9530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Freeform 24"/>
            <p:cNvSpPr>
              <a:spLocks/>
            </p:cNvSpPr>
            <p:nvPr/>
          </p:nvSpPr>
          <p:spPr bwMode="auto">
            <a:xfrm>
              <a:off x="4041926" y="3229969"/>
              <a:ext cx="511382" cy="953090"/>
            </a:xfrm>
            <a:custGeom>
              <a:avLst/>
              <a:gdLst>
                <a:gd name="T0" fmla="*/ 0 w 389"/>
                <a:gd name="T1" fmla="*/ 0 h 725"/>
                <a:gd name="T2" fmla="*/ 389 w 389"/>
                <a:gd name="T3" fmla="*/ 314 h 725"/>
                <a:gd name="T4" fmla="*/ 389 w 389"/>
                <a:gd name="T5" fmla="*/ 453 h 725"/>
                <a:gd name="T6" fmla="*/ 0 w 389"/>
                <a:gd name="T7" fmla="*/ 725 h 725"/>
                <a:gd name="T8" fmla="*/ 0 w 389"/>
                <a:gd name="T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725">
                  <a:moveTo>
                    <a:pt x="0" y="0"/>
                  </a:moveTo>
                  <a:lnTo>
                    <a:pt x="389" y="314"/>
                  </a:lnTo>
                  <a:lnTo>
                    <a:pt x="389" y="453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1" name="Group 540"/>
            <p:cNvGrpSpPr>
              <a:grpSpLocks noChangeAspect="1"/>
            </p:cNvGrpSpPr>
            <p:nvPr/>
          </p:nvGrpSpPr>
          <p:grpSpPr>
            <a:xfrm>
              <a:off x="688243" y="2986514"/>
              <a:ext cx="1438778" cy="1440000"/>
              <a:chOff x="4693877" y="2345145"/>
              <a:chExt cx="3095899" cy="3098528"/>
            </a:xfrm>
          </p:grpSpPr>
          <p:sp>
            <p:nvSpPr>
              <p:cNvPr id="542" name="Oval 541"/>
              <p:cNvSpPr>
                <a:spLocks noChangeArrowheads="1"/>
              </p:cNvSpPr>
              <p:nvPr/>
            </p:nvSpPr>
            <p:spPr bwMode="auto">
              <a:xfrm>
                <a:off x="4693877" y="2345145"/>
                <a:ext cx="3095899" cy="309852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Oval 542"/>
              <p:cNvSpPr>
                <a:spLocks noChangeAspect="1" noChangeArrowheads="1"/>
              </p:cNvSpPr>
              <p:nvPr/>
            </p:nvSpPr>
            <p:spPr bwMode="auto">
              <a:xfrm>
                <a:off x="5004225" y="2654998"/>
                <a:ext cx="2475204" cy="247882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635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7" name="Group 556"/>
          <p:cNvGrpSpPr/>
          <p:nvPr/>
        </p:nvGrpSpPr>
        <p:grpSpPr>
          <a:xfrm>
            <a:off x="7637376" y="3025508"/>
            <a:ext cx="3848357" cy="1440000"/>
            <a:chOff x="7637376" y="2986514"/>
            <a:chExt cx="3848357" cy="1440000"/>
          </a:xfrm>
        </p:grpSpPr>
        <p:sp>
          <p:nvSpPr>
            <p:cNvPr id="531" name="Rectangle 21"/>
            <p:cNvSpPr>
              <a:spLocks noChangeArrowheads="1"/>
            </p:cNvSpPr>
            <p:nvPr/>
          </p:nvSpPr>
          <p:spPr bwMode="auto">
            <a:xfrm>
              <a:off x="8144814" y="3229969"/>
              <a:ext cx="2106000" cy="9530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22"/>
            <p:cNvSpPr>
              <a:spLocks/>
            </p:cNvSpPr>
            <p:nvPr/>
          </p:nvSpPr>
          <p:spPr bwMode="auto">
            <a:xfrm>
              <a:off x="7637376" y="3229969"/>
              <a:ext cx="507438" cy="953090"/>
            </a:xfrm>
            <a:custGeom>
              <a:avLst/>
              <a:gdLst>
                <a:gd name="T0" fmla="*/ 386 w 386"/>
                <a:gd name="T1" fmla="*/ 0 h 725"/>
                <a:gd name="T2" fmla="*/ 0 w 386"/>
                <a:gd name="T3" fmla="*/ 314 h 725"/>
                <a:gd name="T4" fmla="*/ 0 w 386"/>
                <a:gd name="T5" fmla="*/ 453 h 725"/>
                <a:gd name="T6" fmla="*/ 386 w 386"/>
                <a:gd name="T7" fmla="*/ 725 h 725"/>
                <a:gd name="T8" fmla="*/ 386 w 386"/>
                <a:gd name="T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725">
                  <a:moveTo>
                    <a:pt x="386" y="0"/>
                  </a:moveTo>
                  <a:lnTo>
                    <a:pt x="0" y="314"/>
                  </a:lnTo>
                  <a:lnTo>
                    <a:pt x="0" y="453"/>
                  </a:lnTo>
                  <a:lnTo>
                    <a:pt x="386" y="725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4" name="Group 543"/>
            <p:cNvGrpSpPr>
              <a:grpSpLocks noChangeAspect="1"/>
            </p:cNvGrpSpPr>
            <p:nvPr/>
          </p:nvGrpSpPr>
          <p:grpSpPr>
            <a:xfrm>
              <a:off x="10046955" y="2986514"/>
              <a:ext cx="1438778" cy="1440000"/>
              <a:chOff x="4693877" y="2345145"/>
              <a:chExt cx="3095899" cy="3098528"/>
            </a:xfrm>
          </p:grpSpPr>
          <p:sp>
            <p:nvSpPr>
              <p:cNvPr id="545" name="Oval 544"/>
              <p:cNvSpPr>
                <a:spLocks noChangeArrowheads="1"/>
              </p:cNvSpPr>
              <p:nvPr/>
            </p:nvSpPr>
            <p:spPr bwMode="auto">
              <a:xfrm>
                <a:off x="4693877" y="2345145"/>
                <a:ext cx="3095899" cy="309852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Oval 545"/>
              <p:cNvSpPr>
                <a:spLocks noChangeAspect="1" noChangeArrowheads="1"/>
              </p:cNvSpPr>
              <p:nvPr/>
            </p:nvSpPr>
            <p:spPr bwMode="auto">
              <a:xfrm>
                <a:off x="5004225" y="2654998"/>
                <a:ext cx="2475204" cy="247882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8" name="Group 557"/>
          <p:cNvGrpSpPr/>
          <p:nvPr/>
        </p:nvGrpSpPr>
        <p:grpSpPr>
          <a:xfrm>
            <a:off x="969522" y="4618433"/>
            <a:ext cx="4108315" cy="1516652"/>
            <a:chOff x="969522" y="4815385"/>
            <a:chExt cx="4108315" cy="1516652"/>
          </a:xfrm>
        </p:grpSpPr>
        <p:sp>
          <p:nvSpPr>
            <p:cNvPr id="527" name="Rectangle 526"/>
            <p:cNvSpPr>
              <a:spLocks noChangeArrowheads="1"/>
            </p:cNvSpPr>
            <p:nvPr/>
          </p:nvSpPr>
          <p:spPr bwMode="auto">
            <a:xfrm>
              <a:off x="2208050" y="5134835"/>
              <a:ext cx="2106000" cy="954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527"/>
            <p:cNvSpPr>
              <a:spLocks/>
            </p:cNvSpPr>
            <p:nvPr/>
          </p:nvSpPr>
          <p:spPr bwMode="auto">
            <a:xfrm>
              <a:off x="4314050" y="4815385"/>
              <a:ext cx="763787" cy="1273854"/>
            </a:xfrm>
            <a:custGeom>
              <a:avLst/>
              <a:gdLst>
                <a:gd name="T0" fmla="*/ 0 w 581"/>
                <a:gd name="T1" fmla="*/ 969 h 969"/>
                <a:gd name="T2" fmla="*/ 581 w 581"/>
                <a:gd name="T3" fmla="*/ 73 h 969"/>
                <a:gd name="T4" fmla="*/ 506 w 581"/>
                <a:gd name="T5" fmla="*/ 0 h 969"/>
                <a:gd name="T6" fmla="*/ 0 w 581"/>
                <a:gd name="T7" fmla="*/ 243 h 969"/>
                <a:gd name="T8" fmla="*/ 0 w 581"/>
                <a:gd name="T9" fmla="*/ 96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1" h="969">
                  <a:moveTo>
                    <a:pt x="0" y="969"/>
                  </a:moveTo>
                  <a:lnTo>
                    <a:pt x="581" y="73"/>
                  </a:lnTo>
                  <a:lnTo>
                    <a:pt x="506" y="0"/>
                  </a:lnTo>
                  <a:lnTo>
                    <a:pt x="0" y="243"/>
                  </a:lnTo>
                  <a:lnTo>
                    <a:pt x="0" y="9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7" name="Group 546"/>
            <p:cNvGrpSpPr>
              <a:grpSpLocks noChangeAspect="1"/>
            </p:cNvGrpSpPr>
            <p:nvPr/>
          </p:nvGrpSpPr>
          <p:grpSpPr>
            <a:xfrm>
              <a:off x="969522" y="4892037"/>
              <a:ext cx="1438778" cy="1440000"/>
              <a:chOff x="4693877" y="2345145"/>
              <a:chExt cx="3095899" cy="3098528"/>
            </a:xfrm>
          </p:grpSpPr>
          <p:sp>
            <p:nvSpPr>
              <p:cNvPr id="548" name="Oval 547"/>
              <p:cNvSpPr>
                <a:spLocks noChangeArrowheads="1"/>
              </p:cNvSpPr>
              <p:nvPr/>
            </p:nvSpPr>
            <p:spPr bwMode="auto">
              <a:xfrm>
                <a:off x="4693877" y="2345145"/>
                <a:ext cx="3095899" cy="309852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Oval 548"/>
              <p:cNvSpPr>
                <a:spLocks noChangeAspect="1" noChangeArrowheads="1"/>
              </p:cNvSpPr>
              <p:nvPr/>
            </p:nvSpPr>
            <p:spPr bwMode="auto">
              <a:xfrm>
                <a:off x="5004225" y="2654998"/>
                <a:ext cx="2475204" cy="247882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635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9" name="Group 558"/>
          <p:cNvGrpSpPr/>
          <p:nvPr/>
        </p:nvGrpSpPr>
        <p:grpSpPr>
          <a:xfrm>
            <a:off x="7103645" y="4618433"/>
            <a:ext cx="4123763" cy="1516652"/>
            <a:chOff x="7103645" y="4815385"/>
            <a:chExt cx="4123763" cy="1516652"/>
          </a:xfrm>
        </p:grpSpPr>
        <p:sp>
          <p:nvSpPr>
            <p:cNvPr id="525" name="Rectangle 524"/>
            <p:cNvSpPr>
              <a:spLocks noChangeArrowheads="1"/>
            </p:cNvSpPr>
            <p:nvPr/>
          </p:nvSpPr>
          <p:spPr bwMode="auto">
            <a:xfrm>
              <a:off x="7864803" y="5134835"/>
              <a:ext cx="2106000" cy="954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525"/>
            <p:cNvSpPr>
              <a:spLocks/>
            </p:cNvSpPr>
            <p:nvPr/>
          </p:nvSpPr>
          <p:spPr bwMode="auto">
            <a:xfrm>
              <a:off x="7103645" y="4815385"/>
              <a:ext cx="761157" cy="1273854"/>
            </a:xfrm>
            <a:custGeom>
              <a:avLst/>
              <a:gdLst>
                <a:gd name="T0" fmla="*/ 579 w 579"/>
                <a:gd name="T1" fmla="*/ 969 h 969"/>
                <a:gd name="T2" fmla="*/ 0 w 579"/>
                <a:gd name="T3" fmla="*/ 73 h 969"/>
                <a:gd name="T4" fmla="*/ 73 w 579"/>
                <a:gd name="T5" fmla="*/ 0 h 969"/>
                <a:gd name="T6" fmla="*/ 579 w 579"/>
                <a:gd name="T7" fmla="*/ 243 h 969"/>
                <a:gd name="T8" fmla="*/ 579 w 579"/>
                <a:gd name="T9" fmla="*/ 96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969">
                  <a:moveTo>
                    <a:pt x="579" y="969"/>
                  </a:moveTo>
                  <a:lnTo>
                    <a:pt x="0" y="73"/>
                  </a:lnTo>
                  <a:lnTo>
                    <a:pt x="73" y="0"/>
                  </a:lnTo>
                  <a:lnTo>
                    <a:pt x="579" y="243"/>
                  </a:lnTo>
                  <a:lnTo>
                    <a:pt x="579" y="9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50" name="Group 549"/>
            <p:cNvGrpSpPr>
              <a:grpSpLocks noChangeAspect="1"/>
            </p:cNvGrpSpPr>
            <p:nvPr/>
          </p:nvGrpSpPr>
          <p:grpSpPr>
            <a:xfrm>
              <a:off x="9788630" y="4892037"/>
              <a:ext cx="1438778" cy="1440000"/>
              <a:chOff x="4693877" y="2345145"/>
              <a:chExt cx="3095899" cy="3098528"/>
            </a:xfrm>
          </p:grpSpPr>
          <p:sp>
            <p:nvSpPr>
              <p:cNvPr id="551" name="Oval 550"/>
              <p:cNvSpPr>
                <a:spLocks noChangeArrowheads="1"/>
              </p:cNvSpPr>
              <p:nvPr/>
            </p:nvSpPr>
            <p:spPr bwMode="auto">
              <a:xfrm>
                <a:off x="4693877" y="2345145"/>
                <a:ext cx="3095899" cy="30985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Oval 551"/>
              <p:cNvSpPr>
                <a:spLocks noChangeAspect="1" noChangeArrowheads="1"/>
              </p:cNvSpPr>
              <p:nvPr/>
            </p:nvSpPr>
            <p:spPr bwMode="auto">
              <a:xfrm>
                <a:off x="5004225" y="2654998"/>
                <a:ext cx="2475204" cy="247882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63500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3" name="Group 552"/>
          <p:cNvGrpSpPr/>
          <p:nvPr/>
        </p:nvGrpSpPr>
        <p:grpSpPr>
          <a:xfrm>
            <a:off x="4541477" y="2192745"/>
            <a:ext cx="3095899" cy="3098528"/>
            <a:chOff x="4541477" y="2192745"/>
            <a:chExt cx="3095899" cy="3098528"/>
          </a:xfrm>
        </p:grpSpPr>
        <p:sp>
          <p:nvSpPr>
            <p:cNvPr id="529" name="Oval 528"/>
            <p:cNvSpPr>
              <a:spLocks noChangeArrowheads="1"/>
            </p:cNvSpPr>
            <p:nvPr/>
          </p:nvSpPr>
          <p:spPr bwMode="auto">
            <a:xfrm>
              <a:off x="4541477" y="2192745"/>
              <a:ext cx="3095899" cy="309852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530" name="Oval 529"/>
            <p:cNvSpPr>
              <a:spLocks noChangeAspect="1" noChangeArrowheads="1"/>
            </p:cNvSpPr>
            <p:nvPr/>
          </p:nvSpPr>
          <p:spPr bwMode="auto">
            <a:xfrm>
              <a:off x="4746555" y="2399138"/>
              <a:ext cx="2696258" cy="27002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01600">
              <a:solidFill>
                <a:schemeClr val="accent3">
                  <a:lumMod val="60000"/>
                  <a:lumOff val="40000"/>
                  <a:alpha val="6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593" name="TextBox 592"/>
          <p:cNvSpPr txBox="1"/>
          <p:nvPr/>
        </p:nvSpPr>
        <p:spPr>
          <a:xfrm>
            <a:off x="2079013" y="3368716"/>
            <a:ext cx="184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СЕВЕРОКАВКАЗСКАЯ 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ЖЕЛЕЗНАЯ 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ДОРОГА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603" name="TextBox 602"/>
          <p:cNvSpPr txBox="1"/>
          <p:nvPr/>
        </p:nvSpPr>
        <p:spPr>
          <a:xfrm>
            <a:off x="10069808" y="1736451"/>
            <a:ext cx="896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524</a:t>
            </a:r>
            <a:endParaRPr lang="id-ID" sz="32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04" name="TextBox 603"/>
          <p:cNvSpPr txBox="1"/>
          <p:nvPr/>
        </p:nvSpPr>
        <p:spPr>
          <a:xfrm>
            <a:off x="10375852" y="3409787"/>
            <a:ext cx="780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70</a:t>
            </a:r>
            <a:endParaRPr lang="id-ID" sz="40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05" name="TextBox 604"/>
          <p:cNvSpPr txBox="1"/>
          <p:nvPr/>
        </p:nvSpPr>
        <p:spPr>
          <a:xfrm>
            <a:off x="10127515" y="5061142"/>
            <a:ext cx="780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50</a:t>
            </a:r>
            <a:endParaRPr lang="id-ID" sz="40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07" name="TextBox 606"/>
          <p:cNvSpPr txBox="1"/>
          <p:nvPr/>
        </p:nvSpPr>
        <p:spPr>
          <a:xfrm>
            <a:off x="1327681" y="1712172"/>
            <a:ext cx="880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60</a:t>
            </a:r>
            <a:r>
              <a:rPr lang="ru-RU" sz="32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endParaRPr lang="id-ID" sz="32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7170" name="Picture 2" descr="C:\Users\Gadzhi-geo\Desktop\Untitled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55" y="2392971"/>
            <a:ext cx="2974400" cy="25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텍스트 개체 틀 2"/>
          <p:cNvSpPr txBox="1">
            <a:spLocks/>
          </p:cNvSpPr>
          <p:nvPr/>
        </p:nvSpPr>
        <p:spPr>
          <a:xfrm>
            <a:off x="688242" y="161365"/>
            <a:ext cx="10797491" cy="7207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sz="4000" b="1" dirty="0" smtClean="0">
                <a:solidFill>
                  <a:schemeClr val="accent4">
                    <a:lumMod val="75000"/>
                  </a:schemeClr>
                </a:solidFill>
                <a:latin typeface="Lato" pitchFamily="34" charset="0"/>
                <a:cs typeface="Lato" pitchFamily="34" charset="0"/>
              </a:rPr>
              <a:t>КИЗИЛЮРТОВСКИЙ РАЙОН</a:t>
            </a:r>
            <a:endParaRPr lang="ko-KR" altLang="en-US" sz="4000" b="1" dirty="0">
              <a:solidFill>
                <a:schemeClr val="accent4">
                  <a:lumMod val="75000"/>
                </a:schemeClr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7171" name="Picture 3" descr="C:\Users\Gadzhi-geo\Desktop\mzl.foyokfn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856" y="3396260"/>
            <a:ext cx="719389" cy="71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adzhi-geo\Desktop\649354_truck_512x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68" y="5026941"/>
            <a:ext cx="776288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2367375" y="4986746"/>
            <a:ext cx="1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ФЕДЕРАЛЬНАЯ 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АВТОТРАССА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М-29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972506" y="1650616"/>
            <a:ext cx="1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ТЕРРИТОРИЯ РАЙОНА – 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524 КВ. КМ.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225802" y="3330009"/>
            <a:ext cx="1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ЧИСЛЕННОСТЬ НАСЕЛЕНИЯ – 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70 ТЫС. ЧЕЛ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pic>
        <p:nvPicPr>
          <p:cNvPr id="77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972505" y="4999586"/>
            <a:ext cx="1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ОКОЛО 50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НАЦИОНАЛЬ-НОСТЕЙ</a:t>
            </a:r>
            <a:endParaRPr lang="en-US" sz="1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397127" y="1641652"/>
            <a:ext cx="184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Lato" panose="020F0502020204030203" pitchFamily="34" charset="0"/>
              </a:rPr>
              <a:t>МАХАЧКАЛА</a:t>
            </a:r>
          </a:p>
          <a:p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РАСТОЯНИЕ ОТ СТОЛИЦЫ  60 КМ.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/>
      <p:bldP spid="74" grpId="0"/>
      <p:bldP spid="75" grpId="0"/>
      <p:bldP spid="76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2915" y="6444345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 smtClean="0">
                <a:solidFill>
                  <a:schemeClr val="bg1"/>
                </a:solidFill>
              </a:rPr>
              <a:t> </a:t>
            </a:r>
            <a:fld id="{21E5FB7C-5BC2-4856-8819-FDD191FB4040}" type="slidenum">
              <a:rPr lang="id-ID" sz="1200" smtClean="0">
                <a:solidFill>
                  <a:schemeClr val="bg1"/>
                </a:solidFill>
              </a:rPr>
              <a:t>6</a:t>
            </a:fld>
            <a:endParaRPr lang="id-ID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07786" y="3048045"/>
            <a:ext cx="3600000" cy="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7807786" y="3037228"/>
            <a:ext cx="1" cy="1620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19717" y="1409336"/>
            <a:ext cx="2745148" cy="189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74036" y="1226317"/>
            <a:ext cx="386256" cy="38625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85873" y="128358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smtClean="0">
                <a:solidFill>
                  <a:schemeClr val="accent1"/>
                </a:solidFill>
                <a:latin typeface="Lato" panose="020F0502020204030203" pitchFamily="34" charset="0"/>
              </a:rPr>
              <a:t>01</a:t>
            </a:r>
            <a:endParaRPr lang="id-ID" sz="1400" b="1" dirty="0">
              <a:solidFill>
                <a:schemeClr val="accent1"/>
              </a:solidFill>
              <a:latin typeface="Lato" panose="020F0502020204030203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5064864" y="1418505"/>
            <a:ext cx="1" cy="3240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5196952" y="2845377"/>
            <a:ext cx="386256" cy="38625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93552" y="2902643"/>
            <a:ext cx="393056" cy="307777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id-ID" sz="1400" b="1" dirty="0" smtClean="0">
                <a:solidFill>
                  <a:schemeClr val="accent2"/>
                </a:solidFill>
                <a:latin typeface="Lato" panose="020F0502020204030203" pitchFamily="34" charset="0"/>
              </a:rPr>
              <a:t>02</a:t>
            </a:r>
            <a:endParaRPr lang="id-ID" sz="1400" b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064865" y="4631367"/>
            <a:ext cx="2680574" cy="140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7618704" y="4438239"/>
            <a:ext cx="386256" cy="38625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30541" y="449550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smtClean="0">
                <a:solidFill>
                  <a:schemeClr val="accent3"/>
                </a:solidFill>
                <a:latin typeface="Lato" panose="020F0502020204030203" pitchFamily="34" charset="0"/>
              </a:rPr>
              <a:t>03</a:t>
            </a:r>
            <a:endParaRPr lang="id-ID" sz="1400" b="1" dirty="0">
              <a:solidFill>
                <a:schemeClr val="accent3"/>
              </a:solidFill>
              <a:latin typeface="Lato" panose="020F0502020204030203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617723" y="2877914"/>
            <a:ext cx="386256" cy="38625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9560" y="2935180"/>
            <a:ext cx="393056" cy="307777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id-ID" sz="1400" b="1" dirty="0" smtClean="0">
                <a:solidFill>
                  <a:schemeClr val="accent4"/>
                </a:solidFill>
                <a:latin typeface="Lato" panose="020F0502020204030203" pitchFamily="34" charset="0"/>
              </a:rPr>
              <a:t>04</a:t>
            </a:r>
            <a:endParaRPr lang="id-ID" sz="14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841051" y="2840908"/>
            <a:ext cx="386256" cy="38625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52888" y="289817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smtClean="0">
                <a:solidFill>
                  <a:schemeClr val="accent5"/>
                </a:solidFill>
                <a:latin typeface="Lato" panose="020F0502020204030203" pitchFamily="34" charset="0"/>
              </a:rPr>
              <a:t>05</a:t>
            </a:r>
            <a:endParaRPr lang="id-ID" sz="1400" b="1" dirty="0">
              <a:solidFill>
                <a:schemeClr val="accent5"/>
              </a:solidFill>
              <a:latin typeface="Lato" panose="020F050202020403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4328488"/>
            <a:ext cx="4916244" cy="132343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ПО СВОИМ КЛИМАТИЧЕСКИМ УСЛОВИЯМ ЯВЛЯЕТСЯ ОДНИМ ИЗ ПЕРСПЕКТИВНЫХ РАЙОНОВ ДЛЯ РАЗВИТИЯ ТУРИЗМА.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61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pic>
        <p:nvPicPr>
          <p:cNvPr id="63" name="Picture 3" descr="C:\Users\Gadzhi-geo\Desktop\Untit1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5" y="695466"/>
            <a:ext cx="1283818" cy="14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Gadzhi-geo\Desktop\attli_win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88" y="2392227"/>
            <a:ext cx="568123" cy="60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adzhi-geo\Desktop\mfs-0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41" y="355369"/>
            <a:ext cx="762445" cy="8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0067" y="3036349"/>
            <a:ext cx="184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Lato" pitchFamily="34" charset="0"/>
                <a:cs typeface="Lato" pitchFamily="34" charset="0"/>
              </a:rPr>
              <a:t>СРЕДНЯЯ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ТЕМПЕРАТУРА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ЗИМОЙ:   + 2 С</a:t>
            </a:r>
            <a:endParaRPr lang="ru-RU" dirty="0">
              <a:latin typeface="Lato" pitchFamily="34" charset="0"/>
              <a:cs typeface="Lato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41525" y="1739898"/>
            <a:ext cx="241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Lato" pitchFamily="34" charset="0"/>
                <a:cs typeface="Lato" pitchFamily="34" charset="0"/>
              </a:rPr>
              <a:t>СРЕДНЯЯ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ТЕМПЕРАТУРА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ЛЕТОМ:   + 30 С</a:t>
            </a:r>
            <a:endParaRPr lang="ru-RU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196" name="Picture 4" descr="C:\Users\Gadzhi-geo\Desktop\imagen-sea-temperature-0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97" y="4170737"/>
            <a:ext cx="987404" cy="78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687153" y="4962045"/>
            <a:ext cx="192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Lato" pitchFamily="34" charset="0"/>
                <a:cs typeface="Lato" pitchFamily="34" charset="0"/>
              </a:rPr>
              <a:t>СРЕДНЯЯ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ТЕМПЕРАТУРА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ВОДЫ ЛЕТОМ: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  + 26 С</a:t>
            </a:r>
            <a:endParaRPr lang="ru-RU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69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542" y="1612573"/>
            <a:ext cx="1459652" cy="12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Gadzhi-geo\Desktop\upload3h7yawedj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35" y="2062754"/>
            <a:ext cx="865668" cy="9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7733602" y="1226317"/>
            <a:ext cx="204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Lato" pitchFamily="34" charset="0"/>
                <a:cs typeface="Lato" pitchFamily="34" charset="0"/>
              </a:rPr>
              <a:t>ЛЕСНОЙ ФОНД: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4354 КВ. М.</a:t>
            </a:r>
            <a:endParaRPr lang="ru-RU" dirty="0">
              <a:latin typeface="Lato" pitchFamily="34" charset="0"/>
              <a:cs typeface="Lato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710764" y="3766385"/>
            <a:ext cx="2045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Lato" pitchFamily="34" charset="0"/>
                <a:cs typeface="Lato" pitchFamily="34" charset="0"/>
              </a:rPr>
              <a:t>ВОДНЫЙ ФОНД: </a:t>
            </a:r>
          </a:p>
          <a:p>
            <a:r>
              <a:rPr lang="ru-RU" dirty="0" smtClean="0">
                <a:latin typeface="Lato" pitchFamily="34" charset="0"/>
                <a:cs typeface="Lato" pitchFamily="34" charset="0"/>
              </a:rPr>
              <a:t>361 КВ. М.</a:t>
            </a:r>
            <a:endParaRPr lang="ru-RU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198" name="Picture 6" descr="C:\Users\Gadzhi-geo\Desktop\IT____1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837" y="3117413"/>
            <a:ext cx="838994" cy="62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0" y="3852791"/>
            <a:ext cx="49162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Lato" pitchFamily="34" charset="0"/>
                <a:cs typeface="Lato" pitchFamily="34" charset="0"/>
              </a:rPr>
              <a:t>КИЗИЛЮРТОВСКИЙ РАЙОН</a:t>
            </a:r>
            <a:endParaRPr lang="ru-RU" sz="2400" b="1" dirty="0">
              <a:latin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334433" y="161365"/>
            <a:ext cx="11523133" cy="720762"/>
          </a:xfrm>
        </p:spPr>
        <p:txBody>
          <a:bodyPr/>
          <a:lstStyle/>
          <a:p>
            <a:r>
              <a:rPr lang="ru-RU" altLang="ko-KR" sz="4800" dirty="0" smtClean="0">
                <a:solidFill>
                  <a:schemeClr val="accent4">
                    <a:lumMod val="75000"/>
                  </a:schemeClr>
                </a:solidFill>
                <a:latin typeface="Lato" pitchFamily="34" charset="0"/>
                <a:cs typeface="Lato" pitchFamily="34" charset="0"/>
              </a:rPr>
              <a:t>Туризм</a:t>
            </a:r>
            <a:endParaRPr lang="ko-KR" altLang="en-US" sz="4800" dirty="0">
              <a:solidFill>
                <a:schemeClr val="accent4">
                  <a:lumMod val="75000"/>
                </a:schemeClr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4433" y="854379"/>
            <a:ext cx="11239221" cy="957011"/>
          </a:xfrm>
          <a:prstGeom prst="rect">
            <a:avLst/>
          </a:prstGeom>
        </p:spPr>
        <p:txBody>
          <a:bodyPr lIns="119997" tIns="62398" rIns="119997" bIns="62398" anchor="t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ru-RU" sz="1800" b="1" dirty="0" smtClean="0">
                <a:solidFill>
                  <a:srgbClr val="00B050"/>
                </a:solidFill>
                <a:latin typeface="Lato" pitchFamily="34" charset="0"/>
                <a:ea typeface="Tahoma" panose="020B0604030504040204" pitchFamily="34" charset="0"/>
                <a:cs typeface="Lato" pitchFamily="34" charset="0"/>
              </a:rPr>
              <a:t>КИЗИЛЮРТОВСКИЙ РАЙОН 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  <a:ea typeface="Tahoma" panose="020B0604030504040204" pitchFamily="34" charset="0"/>
                <a:cs typeface="Lato" pitchFamily="34" charset="0"/>
              </a:rPr>
              <a:t>ОБЛАДАЕТ ВЫСОКИМ ТУРИСТСКО-РЕКРЕАЦИОННЫМ ПОТЕНЦИАЛОМ, КОТОРЫЙ ИМЕЕТ МНОЖЕСТВО КОНКУРЕНТНЫХ ПРЕИМУЩЕСТВ ДЛЯ ФОРМИРОВАНИЯ И РАЗВИТИЯ МОЩНОГО КУРОРТНО-ТУРИСТИЧЕСКОГО КОМПЛЕКСА.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  <a:ea typeface="Tahoma" panose="020B0604030504040204" pitchFamily="34" charset="0"/>
              <a:cs typeface="Lato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-2" y="3887898"/>
            <a:ext cx="12192001" cy="145576"/>
            <a:chOff x="-1" y="3717032"/>
            <a:chExt cx="5614596" cy="109182"/>
          </a:xfrm>
        </p:grpSpPr>
        <p:sp>
          <p:nvSpPr>
            <p:cNvPr id="7" name="직사각형 6"/>
            <p:cNvSpPr/>
            <p:nvPr userDrawn="1"/>
          </p:nvSpPr>
          <p:spPr>
            <a:xfrm>
              <a:off x="-1" y="3717032"/>
              <a:ext cx="1403649" cy="1091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403648" y="3717032"/>
              <a:ext cx="1403649" cy="10918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807297" y="3717032"/>
              <a:ext cx="1403649" cy="10918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210946" y="3717032"/>
              <a:ext cx="1403649" cy="10918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-3" y="1875938"/>
            <a:ext cx="3048000" cy="2011960"/>
          </a:xfrm>
          <a:prstGeom prst="rect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 sz="2100"/>
          </a:p>
        </p:txBody>
      </p:sp>
      <p:sp>
        <p:nvSpPr>
          <p:cNvPr id="12" name="직사각형 11"/>
          <p:cNvSpPr/>
          <p:nvPr/>
        </p:nvSpPr>
        <p:spPr>
          <a:xfrm>
            <a:off x="3048000" y="1875938"/>
            <a:ext cx="3048000" cy="2011960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 sz="2100"/>
          </a:p>
        </p:txBody>
      </p:sp>
      <p:sp>
        <p:nvSpPr>
          <p:cNvPr id="13" name="직사각형 12"/>
          <p:cNvSpPr/>
          <p:nvPr/>
        </p:nvSpPr>
        <p:spPr>
          <a:xfrm>
            <a:off x="6096000" y="1875938"/>
            <a:ext cx="3048000" cy="2011960"/>
          </a:xfrm>
          <a:prstGeom prst="rect">
            <a:avLst/>
          </a:prstGeom>
          <a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 sz="2100"/>
          </a:p>
        </p:txBody>
      </p:sp>
      <p:sp>
        <p:nvSpPr>
          <p:cNvPr id="14" name="직사각형 13"/>
          <p:cNvSpPr/>
          <p:nvPr/>
        </p:nvSpPr>
        <p:spPr>
          <a:xfrm>
            <a:off x="9144000" y="1875938"/>
            <a:ext cx="3048000" cy="2011960"/>
          </a:xfrm>
          <a:prstGeom prst="rect">
            <a:avLst/>
          </a:prstGeom>
          <a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 sz="2100"/>
          </a:p>
        </p:txBody>
      </p:sp>
      <p:sp>
        <p:nvSpPr>
          <p:cNvPr id="15" name="speed"/>
          <p:cNvSpPr txBox="1">
            <a:spLocks noChangeArrowheads="1"/>
          </p:cNvSpPr>
          <p:nvPr/>
        </p:nvSpPr>
        <p:spPr bwMode="auto">
          <a:xfrm>
            <a:off x="269356" y="5031225"/>
            <a:ext cx="2509283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Yoon 윤고딕 550_TT" pitchFamily="18" charset="-127"/>
                <a:cs typeface="Tahoma" pitchFamily="34" charset="0"/>
              </a:defRPr>
            </a:lvl1pPr>
          </a:lstStyle>
          <a:p>
            <a:pPr algn="ctr"/>
            <a:r>
              <a:rPr lang="ru-RU" altLang="ko-KR" b="1" dirty="0" smtClean="0">
                <a:solidFill>
                  <a:schemeClr val="tx1"/>
                </a:solidFill>
                <a:effectLst/>
              </a:rPr>
              <a:t>АГРОКЛИМАТИЧЕСКИЕ УСЛОВИЯ,  ГЕОТЕРМАЛЬНЫЕ ВОДЫ И ГОСТЕВЫЕ КОМПЛЕКСЫ</a:t>
            </a:r>
            <a:endParaRPr lang="en-US" altLang="ko-KR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peed"/>
          <p:cNvSpPr txBox="1">
            <a:spLocks noChangeArrowheads="1"/>
          </p:cNvSpPr>
          <p:nvPr/>
        </p:nvSpPr>
        <p:spPr bwMode="auto">
          <a:xfrm>
            <a:off x="3317359" y="5031225"/>
            <a:ext cx="2509283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Yoon 윤고딕 550_TT" pitchFamily="18" charset="-127"/>
                <a:cs typeface="Tahoma" pitchFamily="34" charset="0"/>
              </a:defRPr>
            </a:lvl1pPr>
          </a:lstStyle>
          <a:p>
            <a:pPr algn="ctr"/>
            <a:r>
              <a:rPr lang="ru-RU" altLang="ko-KR" b="1" dirty="0" smtClean="0">
                <a:solidFill>
                  <a:schemeClr val="tx1"/>
                </a:solidFill>
                <a:effectLst/>
              </a:rPr>
              <a:t>ПАМЯТНИКИ АРХИТЕКТУРЫ И ДОСТОПРИМЕЧАТЕЛЬНОСТИ</a:t>
            </a:r>
            <a:endParaRPr lang="en-US" altLang="ko-KR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speed"/>
          <p:cNvSpPr txBox="1">
            <a:spLocks noChangeArrowheads="1"/>
          </p:cNvSpPr>
          <p:nvPr/>
        </p:nvSpPr>
        <p:spPr bwMode="auto">
          <a:xfrm>
            <a:off x="6337004" y="5031225"/>
            <a:ext cx="2565992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Yoon 윤고딕 550_TT" pitchFamily="18" charset="-127"/>
                <a:cs typeface="Tahoma" pitchFamily="34" charset="0"/>
              </a:defRPr>
            </a:lvl1pPr>
          </a:lstStyle>
          <a:p>
            <a:pPr algn="ctr"/>
            <a:r>
              <a:rPr lang="ru-RU" altLang="ko-KR" b="1" dirty="0" smtClean="0">
                <a:solidFill>
                  <a:schemeClr val="tx1"/>
                </a:solidFill>
                <a:effectLst/>
              </a:rPr>
              <a:t>ЛЕСНЫЕ И ВОДНЫЕ РЕСУРСЫ</a:t>
            </a:r>
          </a:p>
        </p:txBody>
      </p:sp>
      <p:sp>
        <p:nvSpPr>
          <p:cNvPr id="21" name="speed"/>
          <p:cNvSpPr txBox="1">
            <a:spLocks noChangeArrowheads="1"/>
          </p:cNvSpPr>
          <p:nvPr/>
        </p:nvSpPr>
        <p:spPr bwMode="auto">
          <a:xfrm>
            <a:off x="9413359" y="5031225"/>
            <a:ext cx="250928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Yoon 윤고딕 550_TT" pitchFamily="18" charset="-127"/>
                <a:cs typeface="Tahoma" pitchFamily="34" charset="0"/>
              </a:defRPr>
            </a:lvl1pPr>
          </a:lstStyle>
          <a:p>
            <a:pPr algn="ctr"/>
            <a:r>
              <a:rPr lang="ru-RU" altLang="ko-KR" b="1" dirty="0" smtClean="0">
                <a:solidFill>
                  <a:schemeClr val="tx1"/>
                </a:solidFill>
                <a:effectLst/>
              </a:rPr>
              <a:t>ЭКОНОМИЧЕСКИЕ, СПОРТИВНЫЕ И КУЛЬТУРНЫЕ СОБЫТИЯ.</a:t>
            </a:r>
            <a:endParaRPr lang="en-US" altLang="ko-KR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162873" y="4375615"/>
            <a:ext cx="2722248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ru-RU" altLang="ko-KR" sz="1400" b="1" dirty="0" smtClean="0">
                <a:ln>
                  <a:prstDash val="solid"/>
                </a:ln>
                <a:solidFill>
                  <a:srgbClr val="FF0000"/>
                </a:solidFill>
                <a:latin typeface="Lato" pitchFamily="34" charset="0"/>
                <a:ea typeface="Yoon 윤고딕 550_TT" pitchFamily="18" charset="-127"/>
                <a:cs typeface="Lato" pitchFamily="34" charset="0"/>
              </a:rPr>
              <a:t>ПРИРОДНЫЕ И РЕКРЕАЦИОННЫЕ РЕСУРСЫ</a:t>
            </a:r>
            <a:endParaRPr lang="en-US" altLang="ko-KR" sz="1400" b="1" dirty="0">
              <a:ln>
                <a:prstDash val="solid"/>
              </a:ln>
              <a:solidFill>
                <a:srgbClr val="FF0000"/>
              </a:solidFill>
              <a:latin typeface="Lato" pitchFamily="34" charset="0"/>
              <a:ea typeface="Yoon 윤고딕 550_TT" pitchFamily="18" charset="-127"/>
              <a:cs typeface="Lato" pitchFamily="34" charset="0"/>
            </a:endParaRP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3210873" y="4375615"/>
            <a:ext cx="2722248" cy="44973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prstClr val="white"/>
              </a:buClr>
              <a:defRPr/>
            </a:pPr>
            <a:r>
              <a:rPr lang="ru-RU" altLang="ko-KR" sz="1400" b="1" dirty="0" smtClean="0">
                <a:ln>
                  <a:prstDash val="solid"/>
                </a:ln>
                <a:solidFill>
                  <a:srgbClr val="00B0F0"/>
                </a:solidFill>
                <a:latin typeface="Lato" pitchFamily="34" charset="0"/>
                <a:ea typeface="Yoon 윤고딕 550_TT" pitchFamily="18" charset="-127"/>
                <a:cs typeface="Lato" pitchFamily="34" charset="0"/>
              </a:rPr>
              <a:t>ИСТОРИКО-КУЛЬТУРНОЕ НАСЛЕДИЕ</a:t>
            </a:r>
            <a:endParaRPr lang="en-US" altLang="ko-KR" sz="1400" b="1" dirty="0">
              <a:ln>
                <a:prstDash val="solid"/>
              </a:ln>
              <a:solidFill>
                <a:srgbClr val="00B0F0"/>
              </a:solidFill>
              <a:latin typeface="Lato" pitchFamily="34" charset="0"/>
              <a:ea typeface="Yoon 윤고딕 550_TT" pitchFamily="18" charset="-127"/>
              <a:cs typeface="Lato" pitchFamily="34" charset="0"/>
            </a:endParaRP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6258875" y="4375615"/>
            <a:ext cx="2722248" cy="2127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prstClr val="white"/>
              </a:buClr>
              <a:defRPr/>
            </a:pPr>
            <a:r>
              <a:rPr lang="ru-RU" altLang="ko-KR" sz="1400" b="1" dirty="0" smtClean="0">
                <a:ln>
                  <a:prstDash val="solid"/>
                </a:ln>
                <a:solidFill>
                  <a:srgbClr val="00B050"/>
                </a:solidFill>
                <a:latin typeface="Lato" pitchFamily="34" charset="0"/>
                <a:ea typeface="Yoon 윤고딕 550_TT" pitchFamily="18" charset="-127"/>
                <a:cs typeface="Lato" pitchFamily="34" charset="0"/>
              </a:rPr>
              <a:t>ЗЕЛЕНЫЙ ТУРИЗМ</a:t>
            </a:r>
            <a:endParaRPr lang="en-US" altLang="ko-KR" sz="1400" b="1" dirty="0">
              <a:ln>
                <a:prstDash val="solid"/>
              </a:ln>
              <a:solidFill>
                <a:srgbClr val="00B050"/>
              </a:solidFill>
              <a:latin typeface="Lato" pitchFamily="34" charset="0"/>
              <a:ea typeface="Yoon 윤고딕 550_TT" pitchFamily="18" charset="-127"/>
              <a:cs typeface="Lato" pitchFamily="34" charset="0"/>
            </a:endParaRPr>
          </a:p>
        </p:txBody>
      </p:sp>
      <p:sp>
        <p:nvSpPr>
          <p:cNvPr id="26" name="speed"/>
          <p:cNvSpPr txBox="1">
            <a:spLocks noChangeArrowheads="1"/>
          </p:cNvSpPr>
          <p:nvPr/>
        </p:nvSpPr>
        <p:spPr bwMode="auto">
          <a:xfrm>
            <a:off x="9306875" y="4375615"/>
            <a:ext cx="2722248" cy="2127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prstClr val="white"/>
              </a:buClr>
              <a:defRPr/>
            </a:pPr>
            <a:r>
              <a:rPr lang="ru-RU" altLang="ko-KR" sz="1400" b="1" dirty="0" smtClean="0">
                <a:ln>
                  <a:prstDash val="solid"/>
                </a:ln>
                <a:solidFill>
                  <a:srgbClr val="7030A0"/>
                </a:solidFill>
                <a:latin typeface="Lato" pitchFamily="34" charset="0"/>
                <a:ea typeface="Yoon 윤고딕 550_TT" pitchFamily="18" charset="-127"/>
                <a:cs typeface="Lato" pitchFamily="34" charset="0"/>
              </a:rPr>
              <a:t>СОБЫТИЙНЫЙ ТУРИЗМ</a:t>
            </a:r>
            <a:endParaRPr lang="en-US" altLang="ko-KR" sz="1400" b="1" dirty="0">
              <a:ln>
                <a:prstDash val="solid"/>
              </a:ln>
              <a:solidFill>
                <a:srgbClr val="7030A0"/>
              </a:solidFill>
              <a:latin typeface="Lato" pitchFamily="34" charset="0"/>
              <a:ea typeface="Yoon 윤고딕 550_TT" pitchFamily="18" charset="-127"/>
              <a:cs typeface="Lato" pitchFamily="34" charset="0"/>
            </a:endParaRPr>
          </a:p>
        </p:txBody>
      </p:sp>
      <p:pic>
        <p:nvPicPr>
          <p:cNvPr id="27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75938"/>
            <a:ext cx="3048003" cy="201196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875939"/>
            <a:ext cx="3047998" cy="20119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1875939"/>
            <a:ext cx="3048001" cy="201195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96" y="1875939"/>
            <a:ext cx="3034903" cy="20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dzhi-geo\Desktop\123ed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4" b="-1"/>
          <a:stretch/>
        </p:blipFill>
        <p:spPr bwMode="auto">
          <a:xfrm>
            <a:off x="-2" y="-51756"/>
            <a:ext cx="12192001" cy="68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6081932" y="6203301"/>
            <a:ext cx="0" cy="828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883269" y="5863749"/>
            <a:ext cx="365760" cy="365760"/>
            <a:chOff x="5898767" y="5863749"/>
            <a:chExt cx="365760" cy="365760"/>
          </a:xfrm>
        </p:grpSpPr>
        <p:sp>
          <p:nvSpPr>
            <p:cNvPr id="18" name="Oval 17"/>
            <p:cNvSpPr>
              <a:spLocks noChangeAspect="1"/>
            </p:cNvSpPr>
            <p:nvPr userDrawn="1"/>
          </p:nvSpPr>
          <p:spPr>
            <a:xfrm>
              <a:off x="5898767" y="5863749"/>
              <a:ext cx="365760" cy="3657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Isosceles Triangle 2"/>
            <p:cNvSpPr>
              <a:spLocks noChangeAspect="1"/>
            </p:cNvSpPr>
            <p:nvPr/>
          </p:nvSpPr>
          <p:spPr>
            <a:xfrm rot="10800000">
              <a:off x="5999240" y="5965334"/>
              <a:ext cx="164813" cy="18288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ahoma "/>
              </a:rPr>
              <a:t>ТУРИСТИЧЕСКИЙ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ahoma "/>
              </a:rPr>
              <a:t>РЕКРЕАЦИОННЫЙ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ahoma "/>
              </a:rPr>
              <a:t>ПОТЕНЦИАЛ</a:t>
            </a:r>
            <a:endParaRPr lang="ru-RU" sz="1200" dirty="0">
              <a:solidFill>
                <a:schemeClr val="bg1"/>
              </a:solidFill>
              <a:latin typeface="Tahoma 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4096" y="304800"/>
            <a:ext cx="3808562" cy="13629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ОХОТА</a:t>
            </a:r>
            <a:endParaRPr lang="ru-RU" sz="40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08850" y="667110"/>
            <a:ext cx="3808562" cy="13629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РЫБОЛОВСТВО</a:t>
            </a:r>
            <a:r>
              <a:rPr lang="ru-RU" sz="36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217264" y="1141563"/>
            <a:ext cx="3808562" cy="13629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ПАЛОМНИЧЕСТВО К СВЯТЫМ МЕСТАМ</a:t>
            </a:r>
            <a:endParaRPr lang="ru-RU" sz="2400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2223" y="3597215"/>
            <a:ext cx="97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ПО ИТОГАМ 2016 ГОДА ТУРПОТОК СОСТАВИЛ ОКОЛО 2000 ЧЕЛОВЕК,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С УЧЕТОМ ВНУТРЕННЕГО ТУРИЗМА.</a:t>
            </a:r>
            <a:endParaRPr lang="ru-RU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4622" y="4525993"/>
            <a:ext cx="9747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ВСЕГО НА ТЕРРИТОРИИ КИЗИЛЮРТОВСКОГО РАЙОНА   </a:t>
            </a:r>
            <a:r>
              <a:rPr lang="ru-RU" sz="20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6 ОБЪЕКТОВ   </a:t>
            </a:r>
            <a:r>
              <a:rPr lang="ru-RU" sz="1600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КУЛЬТУРНОГО НАСЛЕДИЯ, ПАМЯТНИКОВ ИСТОРИИ И КУЛЬТУРЫ ФЕДЕРАЛЬНОГО ЗНАЧЕНИЯ. А </a:t>
            </a:r>
            <a:r>
              <a:rPr lang="ru-RU" sz="1600" b="1" dirty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ТАКЖЕ ИМЕЮТСЯ </a:t>
            </a:r>
            <a:r>
              <a:rPr lang="ru-RU" sz="1600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70 ОБЪЕКТОВ   </a:t>
            </a:r>
            <a:r>
              <a:rPr lang="ru-RU" sz="1600" b="1" dirty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КУЛЬТУРНОГО НАСЛЕДИЯ РЕГИОНАЛЬНОГО ЗНАЧЕНИЯ, ЯВЛЯЮЩИЕСЯ ПАМЯТНИКАМИ ИСТОРИИ И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1520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0" grpId="0" animBg="1"/>
      <p:bldP spid="41" grpId="0" animBg="1"/>
      <p:bldP spid="8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6081932" y="4846556"/>
            <a:ext cx="0" cy="2052000"/>
          </a:xfrm>
          <a:prstGeom prst="line">
            <a:avLst/>
          </a:prstGeom>
          <a:ln w="38100">
            <a:solidFill>
              <a:schemeClr val="accent3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077900" y="3098034"/>
            <a:ext cx="4032" cy="1748522"/>
          </a:xfrm>
          <a:prstGeom prst="line">
            <a:avLst/>
          </a:prstGeom>
          <a:ln w="38100">
            <a:solidFill>
              <a:schemeClr val="accent2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77985" y="32274"/>
            <a:ext cx="3947" cy="130538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962743" y="625564"/>
            <a:ext cx="252000" cy="252000"/>
            <a:chOff x="9884229" y="986971"/>
            <a:chExt cx="252000" cy="252000"/>
          </a:xfrm>
        </p:grpSpPr>
        <p:sp>
          <p:nvSpPr>
            <p:cNvPr id="13" name="Oval 12"/>
            <p:cNvSpPr/>
            <p:nvPr/>
          </p:nvSpPr>
          <p:spPr>
            <a:xfrm>
              <a:off x="9884229" y="986971"/>
              <a:ext cx="252000" cy="25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9935031" y="1037773"/>
              <a:ext cx="144000" cy="14400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6081932" y="1336660"/>
            <a:ext cx="6811" cy="1772132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951900" y="1514824"/>
            <a:ext cx="252000" cy="252000"/>
            <a:chOff x="9884229" y="986971"/>
            <a:chExt cx="252000" cy="252000"/>
          </a:xfrm>
        </p:grpSpPr>
        <p:sp>
          <p:nvSpPr>
            <p:cNvPr id="18" name="Oval 17"/>
            <p:cNvSpPr/>
            <p:nvPr/>
          </p:nvSpPr>
          <p:spPr>
            <a:xfrm>
              <a:off x="9884229" y="986971"/>
              <a:ext cx="252000" cy="25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9935031" y="1037773"/>
              <a:ext cx="144000" cy="14400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51900" y="2495337"/>
            <a:ext cx="252000" cy="252000"/>
            <a:chOff x="9884229" y="986971"/>
            <a:chExt cx="252000" cy="252000"/>
          </a:xfrm>
        </p:grpSpPr>
        <p:sp>
          <p:nvSpPr>
            <p:cNvPr id="26" name="Oval 25"/>
            <p:cNvSpPr/>
            <p:nvPr/>
          </p:nvSpPr>
          <p:spPr>
            <a:xfrm>
              <a:off x="9884229" y="986971"/>
              <a:ext cx="252000" cy="25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9935031" y="1037773"/>
              <a:ext cx="144000" cy="144000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6330428" y="748366"/>
            <a:ext cx="170497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41656" y="1626821"/>
            <a:ext cx="1704975" cy="0"/>
          </a:xfrm>
          <a:prstGeom prst="line">
            <a:avLst/>
          </a:prstGeom>
          <a:ln w="12700">
            <a:solidFill>
              <a:schemeClr val="accent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30428" y="2621756"/>
            <a:ext cx="1704975" cy="0"/>
          </a:xfrm>
          <a:prstGeom prst="line">
            <a:avLst/>
          </a:prstGeom>
          <a:ln w="12700">
            <a:solidFill>
              <a:schemeClr val="accent3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283418" y="505595"/>
            <a:ext cx="390858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ВЕРХНЕЧИРЮРТОВСКОЕ ГОРОДИЩЕ</a:t>
            </a:r>
            <a:endParaRPr lang="ru-RU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7536" y="520731"/>
            <a:ext cx="419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4"/>
                </a:solidFill>
                <a:latin typeface="Lato" panose="020F0502020204030203" pitchFamily="34" charset="0"/>
                <a:ea typeface="Roboto Medium" panose="02000000000000000000" pitchFamily="2" charset="0"/>
                <a:cs typeface="Lato Semibold" panose="020F0702020204030203" pitchFamily="34" charset="0"/>
              </a:rPr>
              <a:t>1</a:t>
            </a:r>
            <a:endParaRPr lang="id-ID" sz="24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330428" y="1409991"/>
            <a:ext cx="419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4"/>
                </a:solidFill>
                <a:latin typeface="Lato" panose="020F0502020204030203" pitchFamily="34" charset="0"/>
                <a:ea typeface="Roboto Medium" panose="02000000000000000000" pitchFamily="2" charset="0"/>
                <a:cs typeface="Lato Semibold" panose="020F0702020204030203" pitchFamily="34" charset="0"/>
              </a:rPr>
              <a:t>2</a:t>
            </a:r>
            <a:endParaRPr lang="id-ID" sz="24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90040" y="2387306"/>
            <a:ext cx="419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4"/>
                </a:solidFill>
                <a:latin typeface="Lato" panose="020F0502020204030203" pitchFamily="34" charset="0"/>
                <a:ea typeface="Roboto Medium" panose="02000000000000000000" pitchFamily="2" charset="0"/>
                <a:cs typeface="Lato Semibold" panose="020F0702020204030203" pitchFamily="34" charset="0"/>
              </a:rPr>
              <a:t>3</a:t>
            </a:r>
            <a:endParaRPr lang="id-ID" sz="24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00" y="1303655"/>
            <a:ext cx="390858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ВЕРХНЕЧИРЮРТОВСКИЙ КУРГАННЫЙ МОГИЛЬНИК</a:t>
            </a:r>
            <a:endParaRPr lang="ru-RU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283418" y="2298171"/>
            <a:ext cx="390858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ВЕРХНЕЧИРЮРТОВСКИЙ ГРУНТОВЫЙ МОГИЛЬНИК</a:t>
            </a:r>
            <a:endParaRPr lang="ru-RU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50" name="Picture 3" descr="C:\Users\Gadzhi-geo\Desktop\Бренд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" y="5979344"/>
            <a:ext cx="973056" cy="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07396" y="6085410"/>
            <a:ext cx="173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ТУРИСТИЧЕСКИЙ И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РЕКРЕАЦИОННЫЙ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ahoma "/>
              </a:rPr>
              <a:t>ПОТЕНЦИАЛ</a:t>
            </a:r>
            <a:endParaRPr lang="ru-RU" sz="1200" b="1" dirty="0">
              <a:solidFill>
                <a:srgbClr val="7030A0"/>
              </a:solidFill>
              <a:latin typeface="Tahoma "/>
            </a:endParaRPr>
          </a:p>
        </p:txBody>
      </p:sp>
      <p:grpSp>
        <p:nvGrpSpPr>
          <p:cNvPr id="29" name="Group 16"/>
          <p:cNvGrpSpPr/>
          <p:nvPr/>
        </p:nvGrpSpPr>
        <p:grpSpPr>
          <a:xfrm>
            <a:off x="5948702" y="3431228"/>
            <a:ext cx="252000" cy="252000"/>
            <a:chOff x="9884229" y="986971"/>
            <a:chExt cx="252000" cy="252000"/>
          </a:xfrm>
        </p:grpSpPr>
        <p:sp>
          <p:nvSpPr>
            <p:cNvPr id="30" name="Oval 17"/>
            <p:cNvSpPr/>
            <p:nvPr/>
          </p:nvSpPr>
          <p:spPr>
            <a:xfrm>
              <a:off x="9884229" y="986971"/>
              <a:ext cx="252000" cy="25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Oval 18"/>
            <p:cNvSpPr>
              <a:spLocks noChangeAspect="1"/>
            </p:cNvSpPr>
            <p:nvPr/>
          </p:nvSpPr>
          <p:spPr>
            <a:xfrm>
              <a:off x="9935031" y="1037773"/>
              <a:ext cx="144000" cy="144000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35" name="Straight Connector 32"/>
          <p:cNvCxnSpPr/>
          <p:nvPr/>
        </p:nvCxnSpPr>
        <p:spPr>
          <a:xfrm>
            <a:off x="4127615" y="3564788"/>
            <a:ext cx="1704975" cy="0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3230864"/>
            <a:ext cx="390858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БАВТУГАЙСКОЕ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ГОРОДИЩЕ</a:t>
            </a:r>
            <a:endParaRPr lang="ru-RU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6330428" y="3317887"/>
            <a:ext cx="470296" cy="364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2400" b="1" dirty="0" smtClean="0">
                <a:solidFill>
                  <a:schemeClr val="accent4"/>
                </a:solidFill>
                <a:latin typeface="Lato" panose="020F0502020204030203" pitchFamily="34" charset="0"/>
                <a:ea typeface="Roboto Medium" panose="02000000000000000000" pitchFamily="2" charset="0"/>
                <a:cs typeface="Lato Semibold" panose="020F0702020204030203" pitchFamily="34" charset="0"/>
              </a:rPr>
              <a:t>4</a:t>
            </a:r>
            <a:endParaRPr lang="id-ID" sz="24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grpSp>
        <p:nvGrpSpPr>
          <p:cNvPr id="42" name="Group 24"/>
          <p:cNvGrpSpPr/>
          <p:nvPr/>
        </p:nvGrpSpPr>
        <p:grpSpPr>
          <a:xfrm>
            <a:off x="5887480" y="4221898"/>
            <a:ext cx="252000" cy="252000"/>
            <a:chOff x="9884229" y="986971"/>
            <a:chExt cx="252000" cy="252000"/>
          </a:xfrm>
        </p:grpSpPr>
        <p:sp>
          <p:nvSpPr>
            <p:cNvPr id="43" name="Oval 25"/>
            <p:cNvSpPr/>
            <p:nvPr/>
          </p:nvSpPr>
          <p:spPr>
            <a:xfrm>
              <a:off x="9884229" y="986971"/>
              <a:ext cx="252000" cy="25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Oval 26"/>
            <p:cNvSpPr>
              <a:spLocks noChangeAspect="1"/>
            </p:cNvSpPr>
            <p:nvPr/>
          </p:nvSpPr>
          <p:spPr>
            <a:xfrm>
              <a:off x="9935031" y="1037773"/>
              <a:ext cx="144000" cy="144000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45" name="Straight Connector 33"/>
          <p:cNvCxnSpPr/>
          <p:nvPr/>
        </p:nvCxnSpPr>
        <p:spPr>
          <a:xfrm>
            <a:off x="6292089" y="4347898"/>
            <a:ext cx="1704975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283418" y="3975938"/>
            <a:ext cx="390858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СИГИТМИНСКОЕ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Lato" pitchFamily="34" charset="0"/>
                <a:cs typeface="Lato" pitchFamily="34" charset="0"/>
              </a:rPr>
              <a:t>ГОРОДИЩЕ</a:t>
            </a:r>
            <a:endParaRPr lang="ru-RU" b="1" dirty="0">
              <a:solidFill>
                <a:schemeClr val="bg1"/>
              </a:solidFill>
              <a:latin typeface="Lato" pitchFamily="34" charset="0"/>
              <a:cs typeface="Lato" pitchFamily="34" charset="0"/>
            </a:endParaRPr>
          </a:p>
        </p:txBody>
      </p:sp>
      <p:grpSp>
        <p:nvGrpSpPr>
          <p:cNvPr id="53" name="Group 402"/>
          <p:cNvGrpSpPr/>
          <p:nvPr/>
        </p:nvGrpSpPr>
        <p:grpSpPr>
          <a:xfrm>
            <a:off x="5948702" y="5059263"/>
            <a:ext cx="252000" cy="252000"/>
            <a:chOff x="9884229" y="986971"/>
            <a:chExt cx="252000" cy="252000"/>
          </a:xfrm>
        </p:grpSpPr>
        <p:sp>
          <p:nvSpPr>
            <p:cNvPr id="54" name="Oval 403"/>
            <p:cNvSpPr/>
            <p:nvPr/>
          </p:nvSpPr>
          <p:spPr>
            <a:xfrm>
              <a:off x="9884229" y="986971"/>
              <a:ext cx="252000" cy="25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Oval 404"/>
            <p:cNvSpPr>
              <a:spLocks noChangeAspect="1"/>
            </p:cNvSpPr>
            <p:nvPr/>
          </p:nvSpPr>
          <p:spPr>
            <a:xfrm>
              <a:off x="9935031" y="1037773"/>
              <a:ext cx="144000" cy="144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56" name="Straight Connector 405"/>
          <p:cNvCxnSpPr/>
          <p:nvPr/>
        </p:nvCxnSpPr>
        <p:spPr>
          <a:xfrm>
            <a:off x="4663596" y="5185132"/>
            <a:ext cx="1145539" cy="1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 txBox="1">
            <a:spLocks/>
          </p:cNvSpPr>
          <p:nvPr/>
        </p:nvSpPr>
        <p:spPr>
          <a:xfrm>
            <a:off x="6203985" y="4871934"/>
            <a:ext cx="940592" cy="5592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Lato" panose="020F0502020204030203" pitchFamily="34" charset="0"/>
                <a:ea typeface="Roboto Medium" panose="02000000000000000000" pitchFamily="2" charset="0"/>
                <a:cs typeface="Lato Semibold" panose="020F0702020204030203" pitchFamily="34" charset="0"/>
              </a:rPr>
              <a:t>70</a:t>
            </a:r>
            <a:endParaRPr lang="id-ID" sz="3200" b="1" dirty="0">
              <a:solidFill>
                <a:srgbClr val="FF0000"/>
              </a:solidFill>
              <a:latin typeface="Lato" panose="020F050202020403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" y="4457094"/>
            <a:ext cx="4561242" cy="147732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Lato" pitchFamily="34" charset="0"/>
                <a:cs typeface="Lato" pitchFamily="34" charset="0"/>
              </a:rPr>
              <a:t>А ТАКЖЕ ИМЕЮТСЯ 70 ОБЪЕКТОВ КУЛЬТУРНОГО НАСЛЕДИЯ РЕГИОНАЛЬНОГО ЗНАЧЕНИЯ, ЯВЛЯЮЩИЕСЯ ПАМЯТНИКАМИ ИСТОРИИ И КУЛЬТУРЫ.</a:t>
            </a:r>
            <a:endParaRPr lang="ru-RU" b="1" dirty="0">
              <a:solidFill>
                <a:srgbClr val="FFFF00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59" name="Picture 2" descr="C:\Users\Gadzhi-geo\Desktop\institution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709" y="5395651"/>
            <a:ext cx="1035752" cy="10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Gadzhi-geo\Desktop\Emblem_of_the_Ministry_of_Culture_(Russia)_2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65" y="5276597"/>
            <a:ext cx="1123319" cy="11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C:\Users\Gadzhi-geo\Desktop\Рабочий стол\dagesta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r="25989"/>
          <a:stretch/>
        </p:blipFill>
        <p:spPr bwMode="auto">
          <a:xfrm>
            <a:off x="7400611" y="5276597"/>
            <a:ext cx="1183254" cy="119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ontent Placeholder 2"/>
          <p:cNvSpPr txBox="1">
            <a:spLocks/>
          </p:cNvSpPr>
          <p:nvPr/>
        </p:nvSpPr>
        <p:spPr>
          <a:xfrm>
            <a:off x="5333693" y="4116656"/>
            <a:ext cx="470296" cy="364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2400" b="1" dirty="0" smtClean="0">
                <a:solidFill>
                  <a:schemeClr val="accent4"/>
                </a:solidFill>
                <a:latin typeface="Lato" panose="020F0502020204030203" pitchFamily="34" charset="0"/>
                <a:ea typeface="Roboto Medium" panose="02000000000000000000" pitchFamily="2" charset="0"/>
                <a:cs typeface="Lato Semibold" panose="020F0702020204030203" pitchFamily="34" charset="0"/>
              </a:rPr>
              <a:t> 5</a:t>
            </a:r>
            <a:endParaRPr lang="id-ID" sz="24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49" grpId="0" animBg="1"/>
      <p:bldP spid="40" grpId="0" animBg="1"/>
      <p:bldP spid="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20BEA0"/>
      </a:accent1>
      <a:accent2>
        <a:srgbClr val="33ADD3"/>
      </a:accent2>
      <a:accent3>
        <a:srgbClr val="1E4EB8"/>
      </a:accent3>
      <a:accent4>
        <a:srgbClr val="A516DE"/>
      </a:accent4>
      <a:accent5>
        <a:srgbClr val="EE1457"/>
      </a:accent5>
      <a:accent6>
        <a:srgbClr val="EB9B0B"/>
      </a:accent6>
      <a:hlink>
        <a:srgbClr val="44546A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1047</Words>
  <Application>Microsoft Office PowerPoint</Application>
  <PresentationFormat>Произвольный</PresentationFormat>
  <Paragraphs>262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GADZHI-GEO</cp:lastModifiedBy>
  <cp:revision>385</cp:revision>
  <dcterms:created xsi:type="dcterms:W3CDTF">2017-03-15T01:48:48Z</dcterms:created>
  <dcterms:modified xsi:type="dcterms:W3CDTF">2017-08-11T09:21:21Z</dcterms:modified>
</cp:coreProperties>
</file>